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9" r:id="rId3"/>
    <p:sldId id="272" r:id="rId4"/>
    <p:sldId id="275" r:id="rId5"/>
    <p:sldId id="274" r:id="rId6"/>
    <p:sldId id="360" r:id="rId7"/>
    <p:sldId id="361" r:id="rId8"/>
    <p:sldId id="362" r:id="rId9"/>
    <p:sldId id="363" r:id="rId10"/>
    <p:sldId id="380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9" r:id="rId19"/>
    <p:sldId id="393" r:id="rId20"/>
    <p:sldId id="371" r:id="rId21"/>
    <p:sldId id="385" r:id="rId22"/>
    <p:sldId id="294" r:id="rId23"/>
    <p:sldId id="357" r:id="rId24"/>
    <p:sldId id="276" r:id="rId25"/>
    <p:sldId id="386" r:id="rId26"/>
    <p:sldId id="277" r:id="rId27"/>
    <p:sldId id="290" r:id="rId28"/>
    <p:sldId id="278" r:id="rId29"/>
    <p:sldId id="279" r:id="rId30"/>
    <p:sldId id="284" r:id="rId31"/>
    <p:sldId id="281" r:id="rId32"/>
    <p:sldId id="282" r:id="rId33"/>
    <p:sldId id="280" r:id="rId34"/>
    <p:sldId id="283" r:id="rId35"/>
    <p:sldId id="285" r:id="rId36"/>
    <p:sldId id="286" r:id="rId37"/>
    <p:sldId id="287" r:id="rId38"/>
    <p:sldId id="288" r:id="rId39"/>
    <p:sldId id="289" r:id="rId40"/>
    <p:sldId id="291" r:id="rId41"/>
    <p:sldId id="292" r:id="rId42"/>
    <p:sldId id="350" r:id="rId43"/>
    <p:sldId id="358" r:id="rId44"/>
    <p:sldId id="387" r:id="rId45"/>
    <p:sldId id="398" r:id="rId46"/>
    <p:sldId id="399" r:id="rId47"/>
    <p:sldId id="400" r:id="rId48"/>
    <p:sldId id="401" r:id="rId49"/>
    <p:sldId id="402" r:id="rId50"/>
    <p:sldId id="359" r:id="rId51"/>
    <p:sldId id="376" r:id="rId52"/>
    <p:sldId id="372" r:id="rId53"/>
    <p:sldId id="373" r:id="rId54"/>
    <p:sldId id="374" r:id="rId55"/>
    <p:sldId id="375" r:id="rId56"/>
    <p:sldId id="377" r:id="rId57"/>
    <p:sldId id="378" r:id="rId58"/>
    <p:sldId id="381" r:id="rId59"/>
    <p:sldId id="382" r:id="rId60"/>
    <p:sldId id="383" r:id="rId61"/>
    <p:sldId id="384" r:id="rId62"/>
    <p:sldId id="388" r:id="rId63"/>
    <p:sldId id="389" r:id="rId64"/>
    <p:sldId id="390" r:id="rId65"/>
    <p:sldId id="391" r:id="rId66"/>
    <p:sldId id="392" r:id="rId67"/>
    <p:sldId id="394" r:id="rId68"/>
    <p:sldId id="395" r:id="rId69"/>
    <p:sldId id="397" r:id="rId70"/>
    <p:sldId id="396" r:id="rId71"/>
  </p:sldIdLst>
  <p:sldSz cx="9144000" cy="5143500" type="screen16x9"/>
  <p:notesSz cx="10021888" cy="68881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47"/>
    <a:srgbClr val="FF9900"/>
    <a:srgbClr val="EC7962"/>
    <a:srgbClr val="FFABC9"/>
    <a:srgbClr val="FFFF21"/>
    <a:srgbClr val="9900CC"/>
    <a:srgbClr val="D99B01"/>
    <a:srgbClr val="FF66CC"/>
    <a:srgbClr val="FF67AC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6" autoAdjust="0"/>
    <p:restoredTop sz="92615" autoAdjust="0"/>
  </p:normalViewPr>
  <p:slideViewPr>
    <p:cSldViewPr>
      <p:cViewPr>
        <p:scale>
          <a:sx n="100" d="100"/>
          <a:sy n="100" d="100"/>
        </p:scale>
        <p:origin x="998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2279" cy="3447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77299" y="0"/>
            <a:ext cx="4342279" cy="3447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3B362-4AC7-4382-AF7C-56C591A69D58}" type="datetimeFigureOut">
              <a:rPr lang="en-US" smtClean="0"/>
              <a:t>6/30/2018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43373"/>
            <a:ext cx="4342279" cy="3447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77299" y="6543373"/>
            <a:ext cx="4342279" cy="3447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950A6-538A-4971-BC00-727388A81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23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42819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76751" y="1"/>
            <a:ext cx="4342819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D4BB4D13-003C-45D0-B49A-CCE5C72EFEB3}" type="datetimeFigureOut">
              <a:rPr lang="th-TH" smtClean="0"/>
              <a:t>30/06/61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2190" y="3314929"/>
            <a:ext cx="8017510" cy="2712214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42560"/>
            <a:ext cx="4342819" cy="34560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76751" y="6542560"/>
            <a:ext cx="4342819" cy="34560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FFEFEAB9-55BF-4D43-B981-12FD3CBE15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8404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Background </a:t>
            </a:r>
            <a:r>
              <a:rPr lang="th-TH" sz="1900" dirty="0"/>
              <a:t>และ </a:t>
            </a:r>
            <a:r>
              <a:rPr lang="en-US" sz="1900" dirty="0"/>
              <a:t>Related works</a:t>
            </a:r>
          </a:p>
          <a:p>
            <a:r>
              <a:rPr lang="en-US" sz="1900" dirty="0"/>
              <a:t>	</a:t>
            </a:r>
            <a:r>
              <a:rPr lang="th-TH" sz="1900" dirty="0"/>
              <a:t>ส่วนนี้จะพูดในเรื่องของ</a:t>
            </a:r>
            <a:endParaRPr lang="en-US" sz="1900" dirty="0"/>
          </a:p>
          <a:p>
            <a:r>
              <a:rPr lang="th-TH" sz="1900" dirty="0"/>
              <a:t>	</a:t>
            </a:r>
            <a:r>
              <a:rPr lang="en-US" sz="1900" dirty="0"/>
              <a:t>ANN</a:t>
            </a:r>
          </a:p>
          <a:p>
            <a:r>
              <a:rPr lang="en-US" sz="1900" dirty="0"/>
              <a:t>	CNN </a:t>
            </a:r>
            <a:r>
              <a:rPr lang="th-TH" sz="1900" dirty="0"/>
              <a:t>ซึ่ง </a:t>
            </a:r>
            <a:r>
              <a:rPr lang="en-US" sz="1900" dirty="0"/>
              <a:t>CNN </a:t>
            </a:r>
            <a:r>
              <a:rPr lang="th-TH" sz="1900" dirty="0"/>
              <a:t>จะอธิบาย </a:t>
            </a:r>
            <a:r>
              <a:rPr lang="en-US" sz="1900" dirty="0"/>
              <a:t>2 layer </a:t>
            </a:r>
            <a:r>
              <a:rPr lang="th-TH" sz="1900" dirty="0"/>
              <a:t>ที่เพิ่มเข้ามาคือ </a:t>
            </a:r>
            <a:r>
              <a:rPr lang="en-US" sz="1900" dirty="0"/>
              <a:t>Convolution layer </a:t>
            </a:r>
            <a:r>
              <a:rPr lang="th-TH" sz="1900" dirty="0"/>
              <a:t>และ </a:t>
            </a:r>
            <a:r>
              <a:rPr lang="en-US" sz="1900" dirty="0"/>
              <a:t>Pooling Layer</a:t>
            </a:r>
          </a:p>
          <a:p>
            <a:r>
              <a:rPr lang="en-US" sz="1900" dirty="0"/>
              <a:t>	-RNN </a:t>
            </a:r>
            <a:r>
              <a:rPr lang="th-TH" sz="1900" dirty="0"/>
              <a:t>และ </a:t>
            </a:r>
            <a:r>
              <a:rPr lang="en-US" sz="1900" dirty="0"/>
              <a:t>LSTM</a:t>
            </a:r>
          </a:p>
          <a:p>
            <a:r>
              <a:rPr lang="th-TH" sz="1900" dirty="0"/>
              <a:t>	ส่วนสุดท้ายของ </a:t>
            </a:r>
            <a:r>
              <a:rPr lang="en-US" sz="1900" dirty="0"/>
              <a:t>section </a:t>
            </a:r>
            <a:r>
              <a:rPr lang="th-TH" sz="1900" dirty="0"/>
              <a:t>นี้ขะเป็นงานวิจัยที่เกี่ยวข้อง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055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900" dirty="0"/>
              <a:t>เมื่อต้งการคำนวณ </a:t>
            </a:r>
            <a:r>
              <a:rPr lang="en-US" sz="1900" dirty="0"/>
              <a:t>convolution </a:t>
            </a:r>
            <a:r>
              <a:rPr lang="th-TH" sz="1900" dirty="0"/>
              <a:t>ทั้งภาพ เราจำเป็นต้องทำการ </a:t>
            </a:r>
            <a:r>
              <a:rPr lang="en-US" sz="1900" dirty="0"/>
              <a:t>sliding filter </a:t>
            </a:r>
            <a:r>
              <a:rPr lang="th-TH" sz="1900" dirty="0"/>
              <a:t>ไปทั่วทั้งภาพ และหยุดเพื่อคำนวณหาค่า </a:t>
            </a:r>
            <a:r>
              <a:rPr lang="en-US" sz="1900" dirty="0"/>
              <a:t>coevolution  </a:t>
            </a:r>
            <a:r>
              <a:rPr lang="th-TH" sz="1900" dirty="0"/>
              <a:t>จำนวนของการหยุด จะทำให้เกิด </a:t>
            </a:r>
            <a:r>
              <a:rPr lang="en-US" sz="1900" dirty="0"/>
              <a:t>size </a:t>
            </a:r>
            <a:r>
              <a:rPr lang="th-TH" sz="1900" dirty="0"/>
              <a:t>ของ </a:t>
            </a:r>
            <a:r>
              <a:rPr lang="en-US" sz="1900" dirty="0" err="1"/>
              <a:t>convotiontion</a:t>
            </a:r>
            <a:r>
              <a:rPr lang="en-US" sz="1900" dirty="0"/>
              <a:t> map </a:t>
            </a:r>
            <a:r>
              <a:rPr lang="th-TH" sz="1900" dirty="0"/>
              <a:t>ขึ้นมใหม่ ซึ่งสามารถคำนวณได้จากสมาการ ....</a:t>
            </a:r>
            <a:endParaRPr lang="en-US" sz="1900" dirty="0"/>
          </a:p>
          <a:p>
            <a:r>
              <a:rPr lang="en-US" sz="1900" dirty="0"/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5926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246">
              <a:defRPr/>
            </a:pPr>
            <a:r>
              <a:rPr lang="th-TH" sz="1900" dirty="0"/>
              <a:t>จะเห็นได้ว่าขนาดของ </a:t>
            </a:r>
            <a:r>
              <a:rPr lang="en-US" sz="1900" dirty="0"/>
              <a:t>convolution map</a:t>
            </a:r>
            <a:r>
              <a:rPr lang="th-TH" sz="1900" dirty="0"/>
              <a:t> จะลดลงเมื่อเทียบกับ </a:t>
            </a:r>
            <a:r>
              <a:rPr lang="en-US" sz="1900" dirty="0"/>
              <a:t>input map </a:t>
            </a:r>
            <a:r>
              <a:rPr lang="th-TH" sz="1900" dirty="0"/>
              <a:t>จึงมีวิธีการใส่ </a:t>
            </a:r>
            <a:r>
              <a:rPr lang="en-US" sz="1900" dirty="0" err="1"/>
              <a:t>zeropadding</a:t>
            </a:r>
            <a:r>
              <a:rPr lang="en-US" sz="1900" dirty="0"/>
              <a:t> </a:t>
            </a:r>
            <a:r>
              <a:rPr lang="th-TH" sz="1900" dirty="0"/>
              <a:t>เข้าไปเพื่อช่วยให้ขนาดของ </a:t>
            </a:r>
            <a:r>
              <a:rPr lang="en-US" sz="1900" dirty="0"/>
              <a:t>convolution map </a:t>
            </a:r>
            <a:r>
              <a:rPr lang="th-TH" sz="1900" dirty="0"/>
              <a:t>กลับมาเท่าขนาดเดิม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884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 err="1"/>
              <a:t>Zeropadding</a:t>
            </a:r>
            <a:r>
              <a:rPr lang="en-US" sz="1900" dirty="0"/>
              <a:t> </a:t>
            </a:r>
            <a:r>
              <a:rPr lang="th-TH" sz="1900" dirty="0"/>
              <a:t>นิยมทำการเพิ่ม </a:t>
            </a:r>
            <a:r>
              <a:rPr lang="en-US" sz="1900" dirty="0"/>
              <a:t>0 </a:t>
            </a:r>
            <a:r>
              <a:rPr lang="th-TH" sz="1900" dirty="0"/>
              <a:t>เข้าไปทางด้านขอบของแต่ละด้านของ </a:t>
            </a:r>
            <a:r>
              <a:rPr lang="en-US" sz="1900" dirty="0"/>
              <a:t>image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1371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Pooling layer </a:t>
            </a:r>
            <a:r>
              <a:rPr lang="th-TH" sz="1900" dirty="0"/>
              <a:t>ทำหน้าที่ช่วยลด </a:t>
            </a:r>
            <a:r>
              <a:rPr lang="en-US" sz="1900" dirty="0"/>
              <a:t>computation </a:t>
            </a:r>
            <a:r>
              <a:rPr lang="th-TH" sz="1900" dirty="0"/>
              <a:t>ลง หรือลดขนาดของ </a:t>
            </a:r>
            <a:r>
              <a:rPr lang="en-US" sz="1900" dirty="0"/>
              <a:t>feature map </a:t>
            </a:r>
            <a:r>
              <a:rPr lang="th-TH" sz="1900" dirty="0"/>
              <a:t>ลง ทำให้ </a:t>
            </a:r>
            <a:r>
              <a:rPr lang="en-US" sz="1900" dirty="0"/>
              <a:t>feature robust </a:t>
            </a:r>
            <a:r>
              <a:rPr lang="th-TH" sz="1900" dirty="0"/>
              <a:t>ต่อ </a:t>
            </a:r>
            <a:r>
              <a:rPr lang="en-US" sz="1900" dirty="0"/>
              <a:t>noise </a:t>
            </a:r>
            <a:r>
              <a:rPr lang="th-TH" sz="1900" dirty="0"/>
              <a:t>มากขึ้น </a:t>
            </a:r>
            <a:r>
              <a:rPr lang="en-US" sz="1900" dirty="0"/>
              <a:t>Pooling function </a:t>
            </a:r>
            <a:r>
              <a:rPr lang="th-TH" sz="1900" dirty="0"/>
              <a:t>ที่สามารถเป็นได้เช่น </a:t>
            </a:r>
            <a:r>
              <a:rPr lang="en-US" sz="1900" dirty="0"/>
              <a:t> </a:t>
            </a:r>
            <a:r>
              <a:rPr lang="en-US" sz="1900" dirty="0" err="1"/>
              <a:t>Maxpooling</a:t>
            </a:r>
            <a:r>
              <a:rPr lang="en-US" sz="1900" dirty="0"/>
              <a:t> Average pooling </a:t>
            </a:r>
            <a:r>
              <a:rPr lang="th-TH" sz="1900" dirty="0"/>
              <a:t>หรือ </a:t>
            </a:r>
            <a:r>
              <a:rPr lang="en-US" sz="1900" dirty="0"/>
              <a:t>RMS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8592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246">
              <a:defRPr/>
            </a:pPr>
            <a:r>
              <a:rPr lang="en-US" sz="1900" dirty="0"/>
              <a:t> </a:t>
            </a:r>
            <a:r>
              <a:rPr lang="th-TH" sz="1900" dirty="0"/>
              <a:t>ซึ่งสมาการทั่วไปของ </a:t>
            </a:r>
            <a:r>
              <a:rPr lang="en-US" sz="1900" dirty="0"/>
              <a:t>pooling </a:t>
            </a:r>
            <a:r>
              <a:rPr lang="th-TH" sz="1900" dirty="0"/>
              <a:t>เป็นดังสมการ โดยจะมีลักษณะคล้ายๆ กับ </a:t>
            </a:r>
            <a:r>
              <a:rPr lang="en-US" sz="1900" dirty="0"/>
              <a:t>Filter </a:t>
            </a:r>
            <a:r>
              <a:rPr lang="th-TH" sz="1900" dirty="0"/>
              <a:t>ที่มี </a:t>
            </a:r>
            <a:r>
              <a:rPr lang="en-US" sz="1900" dirty="0"/>
              <a:t>weight </a:t>
            </a:r>
            <a:r>
              <a:rPr lang="th-TH" sz="1900" dirty="0"/>
              <a:t>เท่ากับ 1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655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ANN</a:t>
            </a:r>
          </a:p>
          <a:p>
            <a:r>
              <a:rPr lang="th-TH" sz="1900" dirty="0"/>
              <a:t>- อย่างที่ทราบกันดีว่า </a:t>
            </a:r>
            <a:r>
              <a:rPr lang="en-US" sz="1900" dirty="0"/>
              <a:t>Perceptron </a:t>
            </a:r>
            <a:r>
              <a:rPr lang="th-TH" sz="1900" dirty="0"/>
              <a:t>เป็น </a:t>
            </a:r>
            <a:r>
              <a:rPr lang="en-US" sz="1900" dirty="0"/>
              <a:t>math model </a:t>
            </a:r>
            <a:r>
              <a:rPr lang="th-TH" sz="1900" dirty="0"/>
              <a:t>ที่ได้มาจากการจำลองของ </a:t>
            </a:r>
            <a:r>
              <a:rPr lang="en-US" sz="1900" dirty="0"/>
              <a:t>neural </a:t>
            </a:r>
            <a:r>
              <a:rPr lang="th-TH" sz="1900" dirty="0"/>
              <a:t>ของสิ่งมีชีวิต โดย </a:t>
            </a:r>
            <a:r>
              <a:rPr lang="en-US" sz="1900" dirty="0"/>
              <a:t>perceptron </a:t>
            </a:r>
            <a:r>
              <a:rPr lang="th-TH" sz="1900" dirty="0"/>
              <a:t> </a:t>
            </a:r>
            <a:r>
              <a:rPr lang="en-US" sz="1900" dirty="0"/>
              <a:t>1 cell </a:t>
            </a:r>
            <a:r>
              <a:rPr lang="th-TH" sz="1900" dirty="0"/>
              <a:t>สามารถ คำนวณได้จากสมาการ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453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MLP</a:t>
            </a:r>
          </a:p>
          <a:p>
            <a:pPr marL="301952" indent="-301952">
              <a:buFontTx/>
              <a:buChar char="-"/>
            </a:pPr>
            <a:r>
              <a:rPr lang="th-TH" sz="1900" dirty="0"/>
              <a:t>สำหรับการใช้งาน </a:t>
            </a:r>
            <a:r>
              <a:rPr lang="en-US" sz="1900" dirty="0"/>
              <a:t>perceptron </a:t>
            </a:r>
            <a:r>
              <a:rPr lang="th-TH" sz="1900" dirty="0"/>
              <a:t> </a:t>
            </a:r>
            <a:r>
              <a:rPr lang="en-US" sz="1900" dirty="0"/>
              <a:t>1 </a:t>
            </a:r>
            <a:r>
              <a:rPr lang="th-TH" sz="1900" dirty="0"/>
              <a:t>ตัว นั้นไม่สามารถแก้ไขปัญหาที่ซับซ้อนได้ก็เลยมีการนำ </a:t>
            </a:r>
            <a:r>
              <a:rPr lang="en-US" sz="1900" dirty="0"/>
              <a:t>perceptron </a:t>
            </a:r>
            <a:r>
              <a:rPr lang="th-TH" sz="1900" dirty="0"/>
              <a:t>มาเรียงเป็นชั้นๆ เป็นโครงสร้างขนาดใหญ่เรียกว่า </a:t>
            </a:r>
            <a:r>
              <a:rPr lang="en-US" sz="1900" dirty="0"/>
              <a:t>multi-layer perceptron</a:t>
            </a:r>
            <a:endParaRPr lang="th-TH" sz="1900" dirty="0"/>
          </a:p>
          <a:p>
            <a:pPr marL="301952" indent="-301952">
              <a:buFontTx/>
              <a:buChar char="-"/>
            </a:pPr>
            <a:endParaRPr lang="en-US" sz="1900" dirty="0"/>
          </a:p>
          <a:p>
            <a:r>
              <a:rPr lang="th-TH" sz="1900" dirty="0"/>
              <a:t>- โดย </a:t>
            </a:r>
            <a:r>
              <a:rPr lang="en-US" sz="1900" dirty="0"/>
              <a:t>MLP </a:t>
            </a:r>
            <a:r>
              <a:rPr lang="th-TH" sz="1900" dirty="0"/>
              <a:t>จะรับข้อมูลทางชั้น </a:t>
            </a:r>
            <a:r>
              <a:rPr lang="en-US" sz="1900" dirty="0"/>
              <a:t>Input </a:t>
            </a:r>
            <a:r>
              <a:rPr lang="th-TH" sz="1900" dirty="0"/>
              <a:t>และส่งข้อมูลไปยังชั้นถัดๆ ไป จนถึงชั้นสุดท้าย ซึ่งข้อมูลที่ไหลไปจะไหลไปในทิศทางเดียวคือ ไหลจาก </a:t>
            </a:r>
            <a:r>
              <a:rPr lang="en-US" sz="1900" dirty="0"/>
              <a:t>input </a:t>
            </a:r>
            <a:r>
              <a:rPr lang="th-TH" sz="1900" dirty="0"/>
              <a:t>ไปสู่ </a:t>
            </a:r>
            <a:r>
              <a:rPr lang="en-US" sz="1900" dirty="0"/>
              <a:t>output </a:t>
            </a:r>
            <a:r>
              <a:rPr lang="th-TH" sz="1900" dirty="0"/>
              <a:t>ไม่มีข้อมูลไหลย้อนกลับมาในชั้นปัจจุบันได้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9775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900" dirty="0"/>
              <a:t>สำหรับ</a:t>
            </a:r>
            <a:r>
              <a:rPr lang="en-US" sz="1900" dirty="0"/>
              <a:t> CNN </a:t>
            </a:r>
            <a:r>
              <a:rPr lang="th-TH" sz="1900" dirty="0"/>
              <a:t>จะถูกใช้งานใน </a:t>
            </a:r>
            <a:r>
              <a:rPr lang="en-US" sz="1900" dirty="0"/>
              <a:t>field </a:t>
            </a:r>
            <a:r>
              <a:rPr lang="th-TH" sz="1900" dirty="0"/>
              <a:t>ของ </a:t>
            </a:r>
            <a:r>
              <a:rPr lang="en-US" sz="1900" dirty="0"/>
              <a:t>Computer Vision </a:t>
            </a:r>
            <a:r>
              <a:rPr lang="th-TH" sz="1900" dirty="0"/>
              <a:t>เป็นส่วนมาก โดยหัวข้อที่จะพูดเรื่อง </a:t>
            </a:r>
            <a:r>
              <a:rPr lang="en-US" sz="1900" dirty="0"/>
              <a:t>CNN </a:t>
            </a:r>
            <a:r>
              <a:rPr lang="th-TH" sz="1900" dirty="0"/>
              <a:t>มีดังนี้</a:t>
            </a:r>
            <a:endParaRPr lang="en-US" sz="1900" dirty="0"/>
          </a:p>
          <a:p>
            <a:r>
              <a:rPr lang="th-TH" sz="1900" dirty="0"/>
              <a:t>- </a:t>
            </a:r>
            <a:r>
              <a:rPr lang="en-US" sz="1900" dirty="0"/>
              <a:t>Convolution Layer, </a:t>
            </a:r>
            <a:r>
              <a:rPr lang="th-TH" sz="1900" dirty="0"/>
              <a:t>การคำนวณ </a:t>
            </a:r>
            <a:r>
              <a:rPr lang="en-US" sz="1900" dirty="0"/>
              <a:t>convolution, Sliding Step, zero padding, convolution operation </a:t>
            </a:r>
            <a:r>
              <a:rPr lang="th-TH" sz="1900" dirty="0"/>
              <a:t>และ </a:t>
            </a:r>
            <a:r>
              <a:rPr lang="en-US" sz="1900" dirty="0"/>
              <a:t>activation </a:t>
            </a:r>
            <a:r>
              <a:rPr lang="th-TH" sz="1900" dirty="0"/>
              <a:t>ที่นิยมใช้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6817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246">
              <a:defRPr/>
            </a:pPr>
            <a:r>
              <a:rPr lang="th-TH" sz="1900" dirty="0"/>
              <a:t>ดังตัวอย่าง ที่ </a:t>
            </a:r>
            <a:r>
              <a:rPr lang="en-US" sz="1900" dirty="0"/>
              <a:t>CNN </a:t>
            </a:r>
            <a:r>
              <a:rPr lang="th-TH" sz="1900" dirty="0"/>
              <a:t>เอาไปประยุกต์ใช้เช่น ใช้สำหรับการหา </a:t>
            </a:r>
            <a:r>
              <a:rPr lang="en-US" sz="1900" dirty="0"/>
              <a:t>segmentation </a:t>
            </a:r>
            <a:r>
              <a:rPr lang="th-TH" sz="1900" dirty="0"/>
              <a:t> </a:t>
            </a:r>
          </a:p>
          <a:p>
            <a:pPr defTabSz="966246">
              <a:defRPr/>
            </a:pPr>
            <a:r>
              <a:rPr lang="th-TH" sz="1900" dirty="0"/>
              <a:t>ใช้สำหรับการ </a:t>
            </a:r>
            <a:r>
              <a:rPr lang="en-US" sz="1900" dirty="0"/>
              <a:t>classification </a:t>
            </a:r>
            <a:r>
              <a:rPr lang="th-TH" sz="1900" dirty="0"/>
              <a:t>รูปภาพ </a:t>
            </a:r>
          </a:p>
          <a:p>
            <a:pPr defTabSz="966246">
              <a:defRPr/>
            </a:pPr>
            <a:r>
              <a:rPr lang="th-TH" sz="1900" dirty="0"/>
              <a:t>หรือแม้แต่การใช้ เป็น </a:t>
            </a:r>
            <a:r>
              <a:rPr lang="en-US" sz="1900" dirty="0"/>
              <a:t>object detection </a:t>
            </a:r>
            <a:endParaRPr lang="th-TH" sz="1900" dirty="0"/>
          </a:p>
          <a:p>
            <a:pPr defTabSz="966246">
              <a:defRPr/>
            </a:pPr>
            <a:r>
              <a:rPr lang="th-TH" sz="1900" dirty="0"/>
              <a:t>โดยโครงสร้างหลักๆ ของ </a:t>
            </a:r>
            <a:r>
              <a:rPr lang="en-US" sz="1900" dirty="0"/>
              <a:t>CNN </a:t>
            </a:r>
            <a:r>
              <a:rPr lang="th-TH" sz="1900" dirty="0"/>
              <a:t>มี </a:t>
            </a:r>
            <a:r>
              <a:rPr lang="en-US" sz="1900" dirty="0"/>
              <a:t>2 </a:t>
            </a:r>
            <a:r>
              <a:rPr lang="th-TH" sz="1900" dirty="0"/>
              <a:t>ส่วนก็คือ ส่วนของ </a:t>
            </a:r>
            <a:r>
              <a:rPr lang="en-US" sz="1900" dirty="0"/>
              <a:t>Feature learning </a:t>
            </a:r>
            <a:r>
              <a:rPr lang="th-TH" sz="1900" dirty="0"/>
              <a:t>หรือ </a:t>
            </a:r>
            <a:r>
              <a:rPr lang="en-US" sz="1900" dirty="0"/>
              <a:t>Extraction feature </a:t>
            </a:r>
            <a:r>
              <a:rPr lang="th-TH" sz="1900" dirty="0"/>
              <a:t>และ ส่วนของ </a:t>
            </a:r>
            <a:r>
              <a:rPr lang="en-US" sz="1900" dirty="0"/>
              <a:t>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9397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CNN </a:t>
            </a:r>
            <a:r>
              <a:rPr lang="th-TH" sz="1900" dirty="0"/>
              <a:t>เป็น </a:t>
            </a:r>
            <a:r>
              <a:rPr lang="en-US" sz="1900" dirty="0"/>
              <a:t>ANN </a:t>
            </a:r>
            <a:r>
              <a:rPr lang="th-TH" sz="1900" dirty="0"/>
              <a:t>ประเภทหนึ่งครับ ถูกนำเสนอโดย </a:t>
            </a:r>
            <a:r>
              <a:rPr lang="en-US" sz="1900" dirty="0"/>
              <a:t>Fukushima </a:t>
            </a:r>
            <a:r>
              <a:rPr lang="th-TH" sz="1900" dirty="0"/>
              <a:t>ปี </a:t>
            </a:r>
            <a:r>
              <a:rPr lang="en-US" sz="1900" dirty="0"/>
              <a:t>1980 </a:t>
            </a:r>
            <a:r>
              <a:rPr lang="th-TH" sz="1900" dirty="0"/>
              <a:t> </a:t>
            </a:r>
            <a:r>
              <a:rPr lang="en-US" sz="1900" dirty="0"/>
              <a:t>CNN </a:t>
            </a:r>
            <a:r>
              <a:rPr lang="th-TH" sz="1900" dirty="0"/>
              <a:t>สามารถ </a:t>
            </a:r>
            <a:r>
              <a:rPr lang="en-US" sz="1900" dirty="0"/>
              <a:t>Extract feature </a:t>
            </a:r>
            <a:r>
              <a:rPr lang="th-TH" sz="1900" dirty="0"/>
              <a:t>จากรูปภาพออกมาเป็น </a:t>
            </a:r>
            <a:r>
              <a:rPr lang="en-US" sz="1900" dirty="0"/>
              <a:t>low level feature </a:t>
            </a:r>
            <a:r>
              <a:rPr lang="th-TH" sz="1900" dirty="0"/>
              <a:t>ได้เช่น เส้น ขอบ มุม ต่างๆ และ รวม </a:t>
            </a:r>
            <a:r>
              <a:rPr lang="en-US" sz="1900" dirty="0"/>
              <a:t>low level feature </a:t>
            </a:r>
            <a:endParaRPr lang="th-TH" sz="1900" dirty="0"/>
          </a:p>
          <a:p>
            <a:endParaRPr lang="th-TH" sz="1900" dirty="0"/>
          </a:p>
          <a:p>
            <a:r>
              <a:rPr lang="th-TH" sz="1900" dirty="0"/>
              <a:t>เหล่านั้นให้กลายเป็น </a:t>
            </a:r>
            <a:r>
              <a:rPr lang="en-US" sz="1900" dirty="0"/>
              <a:t>High level feature </a:t>
            </a:r>
            <a:r>
              <a:rPr lang="th-TH" sz="1900" dirty="0"/>
              <a:t> ดังนั้น </a:t>
            </a:r>
            <a:r>
              <a:rPr lang="en-US" sz="1900" dirty="0"/>
              <a:t>CNN </a:t>
            </a:r>
            <a:r>
              <a:rPr lang="th-TH" sz="1900" dirty="0"/>
              <a:t>จึงเป็นที่นิยมใช้กันใน </a:t>
            </a:r>
            <a:r>
              <a:rPr lang="en-US" sz="1900" dirty="0"/>
              <a:t>Field </a:t>
            </a:r>
            <a:r>
              <a:rPr lang="th-TH" sz="1900" dirty="0"/>
              <a:t>ของ </a:t>
            </a:r>
            <a:r>
              <a:rPr lang="en-US" sz="1900" dirty="0"/>
              <a:t>Computer vision</a:t>
            </a:r>
          </a:p>
          <a:p>
            <a:r>
              <a:rPr lang="en-US" sz="1900" dirty="0"/>
              <a:t>CNN </a:t>
            </a:r>
            <a:r>
              <a:rPr lang="th-TH" sz="1900" dirty="0"/>
              <a:t>เพิ่ม </a:t>
            </a:r>
            <a:r>
              <a:rPr lang="en-US" sz="1900" dirty="0"/>
              <a:t>layer </a:t>
            </a:r>
            <a:r>
              <a:rPr lang="th-TH" sz="1900" dirty="0"/>
              <a:t>ที่ สำคัญ มา 2 </a:t>
            </a:r>
            <a:r>
              <a:rPr lang="en-US" sz="1900" dirty="0"/>
              <a:t>layer </a:t>
            </a:r>
            <a:r>
              <a:rPr lang="th-TH" sz="1900" dirty="0"/>
              <a:t>คือ </a:t>
            </a:r>
            <a:r>
              <a:rPr lang="en-US" sz="1900" dirty="0"/>
              <a:t>Convolution layer </a:t>
            </a:r>
            <a:r>
              <a:rPr lang="th-TH" sz="1900" dirty="0"/>
              <a:t>และ </a:t>
            </a:r>
            <a:r>
              <a:rPr lang="en-US" sz="1900" dirty="0"/>
              <a:t>pooling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325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Convolution Layer </a:t>
            </a:r>
          </a:p>
          <a:p>
            <a:r>
              <a:rPr lang="th-TH" sz="1900" dirty="0"/>
              <a:t>- ทำหน้าที่ในการ </a:t>
            </a:r>
            <a:r>
              <a:rPr lang="en-US" sz="1900" dirty="0"/>
              <a:t>extract </a:t>
            </a:r>
            <a:r>
              <a:rPr lang="th-TH" sz="1900" dirty="0"/>
              <a:t>ส่วนต่างๆ ของรูปภาพออกมา โดยจะใช้ </a:t>
            </a:r>
            <a:r>
              <a:rPr lang="en-US" sz="1900" dirty="0"/>
              <a:t>filter </a:t>
            </a:r>
            <a:r>
              <a:rPr lang="th-TH" sz="1900" dirty="0"/>
              <a:t>ในการคำนวณเพื่อให้ได้ </a:t>
            </a:r>
            <a:r>
              <a:rPr lang="en-US" sz="1900" dirty="0"/>
              <a:t>convolution map </a:t>
            </a:r>
          </a:p>
          <a:p>
            <a:r>
              <a:rPr lang="en-US" sz="1900" dirty="0"/>
              <a:t>-</a:t>
            </a:r>
            <a:r>
              <a:rPr lang="th-TH" sz="1900" dirty="0"/>
              <a:t> </a:t>
            </a:r>
            <a:r>
              <a:rPr lang="en-US" sz="1900" dirty="0"/>
              <a:t>feature </a:t>
            </a:r>
            <a:r>
              <a:rPr lang="th-TH" sz="1900" dirty="0"/>
              <a:t>ที่แตกต่างกันสามารถถูก </a:t>
            </a:r>
            <a:r>
              <a:rPr lang="en-US" sz="1900" dirty="0"/>
              <a:t>extract </a:t>
            </a:r>
            <a:r>
              <a:rPr lang="th-TH" sz="1900" dirty="0"/>
              <a:t>ออกมาได้จาก </a:t>
            </a:r>
            <a:r>
              <a:rPr lang="en-US" sz="1900" dirty="0"/>
              <a:t>filter </a:t>
            </a:r>
            <a:r>
              <a:rPr lang="th-TH" sz="1900" dirty="0"/>
              <a:t>ที่ต่างชนิดกัน ซึ่ง </a:t>
            </a:r>
            <a:r>
              <a:rPr lang="en-US" sz="1900" dirty="0"/>
              <a:t>filter </a:t>
            </a:r>
            <a:r>
              <a:rPr lang="th-TH" sz="1900" dirty="0"/>
              <a:t>จะอยู่ในรูปของ </a:t>
            </a:r>
            <a:r>
              <a:rPr lang="en-US" sz="1900" dirty="0"/>
              <a:t>weight matrix </a:t>
            </a:r>
            <a:r>
              <a:rPr lang="th-TH" sz="1900" dirty="0"/>
              <a:t>ซึ่งเราจะทำการ ปรับ </a:t>
            </a:r>
            <a:r>
              <a:rPr lang="en-US" sz="1900" dirty="0"/>
              <a:t>weight filter </a:t>
            </a:r>
            <a:r>
              <a:rPr lang="th-TH" sz="1900" dirty="0"/>
              <a:t>เหล่านี้เพื่อให้ได้ </a:t>
            </a:r>
            <a:r>
              <a:rPr lang="en-US" sz="1900" dirty="0"/>
              <a:t>filter </a:t>
            </a:r>
            <a:r>
              <a:rPr lang="th-TH" sz="1900" dirty="0"/>
              <a:t>ที่เหมาะสมกับการ ใช้งาน</a:t>
            </a:r>
            <a:endParaRPr lang="en-US" sz="1900" dirty="0"/>
          </a:p>
          <a:p>
            <a:r>
              <a:rPr lang="th-TH" sz="1900" dirty="0"/>
              <a:t>- ค่า </a:t>
            </a:r>
            <a:r>
              <a:rPr lang="en-US" sz="1900" dirty="0"/>
              <a:t>weight </a:t>
            </a:r>
            <a:r>
              <a:rPr lang="th-TH" sz="1900" dirty="0"/>
              <a:t>ที่แตกต่างกัน ส่งผลให้ได้ </a:t>
            </a:r>
            <a:r>
              <a:rPr lang="en-US" sz="1900" dirty="0"/>
              <a:t>Effect </a:t>
            </a:r>
            <a:r>
              <a:rPr lang="th-TH" sz="1900" dirty="0"/>
              <a:t>ของ </a:t>
            </a:r>
            <a:r>
              <a:rPr lang="en-US" sz="1900" dirty="0"/>
              <a:t>convolution map </a:t>
            </a:r>
            <a:r>
              <a:rPr lang="th-TH" sz="1900" dirty="0"/>
              <a:t>ที่แตกต่างกันด้วย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295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246">
              <a:defRPr/>
            </a:pPr>
            <a:r>
              <a:rPr lang="th-TH" sz="1900" dirty="0"/>
              <a:t> ตัวอย่างเช่น กำนหดให้ </a:t>
            </a:r>
            <a:r>
              <a:rPr lang="en-US" sz="1900" dirty="0"/>
              <a:t>image </a:t>
            </a:r>
            <a:r>
              <a:rPr lang="th-TH" sz="1900" dirty="0"/>
              <a:t>มีขนาด </a:t>
            </a:r>
            <a:r>
              <a:rPr lang="en-US" sz="1900" dirty="0" err="1"/>
              <a:t>mxnxc</a:t>
            </a:r>
            <a:r>
              <a:rPr lang="en-US" sz="1900" dirty="0"/>
              <a:t> </a:t>
            </a:r>
            <a:r>
              <a:rPr lang="th-TH" sz="1900" dirty="0"/>
              <a:t>หรือ กว้าง 32 สูง 32 และมี 3 </a:t>
            </a:r>
            <a:r>
              <a:rPr lang="en-US" sz="1900" dirty="0"/>
              <a:t>color channel  </a:t>
            </a:r>
            <a:r>
              <a:rPr lang="th-TH" sz="1900" dirty="0"/>
              <a:t>ใช้ </a:t>
            </a:r>
            <a:r>
              <a:rPr lang="en-US" sz="1900" dirty="0"/>
              <a:t>filter </a:t>
            </a:r>
            <a:r>
              <a:rPr lang="th-TH" sz="1900" dirty="0"/>
              <a:t>ขนาด </a:t>
            </a:r>
            <a:r>
              <a:rPr lang="en-US" sz="1900" dirty="0" err="1"/>
              <a:t>kxk</a:t>
            </a:r>
            <a:r>
              <a:rPr lang="en-US" sz="1900" dirty="0"/>
              <a:t> </a:t>
            </a:r>
            <a:r>
              <a:rPr lang="th-TH" sz="1900" dirty="0"/>
              <a:t>หรือขนาด </a:t>
            </a:r>
            <a:r>
              <a:rPr lang="en-US" sz="1900" dirty="0"/>
              <a:t>5x5 </a:t>
            </a:r>
            <a:r>
              <a:rPr lang="th-TH" sz="1900" dirty="0"/>
              <a:t>ซึ่งปกติแล้ว ค่า </a:t>
            </a:r>
            <a:r>
              <a:rPr lang="en-US" sz="1900" dirty="0"/>
              <a:t>c </a:t>
            </a:r>
            <a:r>
              <a:rPr lang="th-TH" sz="1900" dirty="0"/>
              <a:t>และ ค่า </a:t>
            </a:r>
            <a:r>
              <a:rPr lang="en-US" sz="1900" dirty="0"/>
              <a:t>D </a:t>
            </a:r>
            <a:r>
              <a:rPr lang="th-TH" sz="1900" dirty="0"/>
              <a:t>จะมีค่าเท่ากัน</a:t>
            </a: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027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sz="1900" dirty="0"/>
          </a:p>
          <a:p>
            <a:r>
              <a:rPr lang="th-TH" sz="1900" dirty="0"/>
              <a:t>การคำนวณค่าของ </a:t>
            </a:r>
            <a:r>
              <a:rPr lang="en-US" sz="1900" dirty="0"/>
              <a:t>convolution </a:t>
            </a:r>
            <a:r>
              <a:rPr lang="th-TH" sz="1900" dirty="0"/>
              <a:t>หาได้จากสมการ .... โดย </a:t>
            </a:r>
            <a:r>
              <a:rPr lang="en-US" sz="1900" dirty="0"/>
              <a:t>u </a:t>
            </a:r>
            <a:r>
              <a:rPr lang="th-TH" sz="1900" dirty="0"/>
              <a:t>จะเป็นค่าของ </a:t>
            </a:r>
            <a:r>
              <a:rPr lang="en-US" sz="1900" dirty="0"/>
              <a:t>convolution </a:t>
            </a:r>
            <a:r>
              <a:rPr lang="th-TH" sz="1900" dirty="0"/>
              <a:t>ที่ตำแหน่งนั้นๆ และ </a:t>
            </a:r>
            <a:r>
              <a:rPr lang="en-US" sz="1900" dirty="0"/>
              <a:t>h </a:t>
            </a:r>
            <a:r>
              <a:rPr lang="th-TH" sz="1900" dirty="0"/>
              <a:t>เป็น </a:t>
            </a:r>
            <a:r>
              <a:rPr lang="en-US" sz="1900" dirty="0"/>
              <a:t>filter </a:t>
            </a:r>
            <a:r>
              <a:rPr lang="th-TH" sz="1900" dirty="0"/>
              <a:t>ที่นำมา </a:t>
            </a:r>
            <a:r>
              <a:rPr lang="en-US" sz="1900" dirty="0"/>
              <a:t>convolute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FEAB9-55BF-4D43-B981-12FD3CBE1575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328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1960930"/>
            <a:ext cx="6566315" cy="168923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640685"/>
            <a:ext cx="6566315" cy="61082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C186D-AB3B-426C-8210-A041E2B738B5}" type="datetime1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r>
              <a:rPr lang="en-US" dirty="0" smtClean="0"/>
              <a:t> of 103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1F300-DD89-4739-9CA7-85050D3E5F79}" type="datetime1">
              <a:rPr lang="en-US" smtClean="0"/>
              <a:t>6/30/2018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9A1B8-4727-42DA-9B5C-37BBB55C4FFD}" type="datetime1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6383-DD63-4537-B734-00B5713BABE5}" type="datetime1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3946095"/>
            <a:ext cx="1426306" cy="51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195" y="128470"/>
            <a:ext cx="6260905" cy="89199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accent6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322CE-9361-4905-AC54-3A9FAA87BB30}" type="datetime1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433880"/>
            <a:ext cx="595549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198559"/>
            <a:ext cx="595549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8C179-C3BE-4EA8-BB88-0C5467B9ECDE}" type="datetime1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2E93C-81A9-4C64-B77D-5F9ECF30566D}" type="datetime1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195" y="205979"/>
            <a:ext cx="6260906" cy="85725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9785-8ACE-42BF-93C4-58639D530BFC}" type="datetime1">
              <a:rPr lang="en-US" smtClean="0"/>
              <a:t>6/30/2018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195" y="281175"/>
            <a:ext cx="626090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DC4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8704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8704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3D1E3-94C6-41A1-A48A-FF9886791DA7}" type="datetime1">
              <a:rPr lang="en-US" smtClean="0"/>
              <a:t>6/30/2018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195" y="205979"/>
            <a:ext cx="6260906" cy="85725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095B-84E9-436B-A7CA-0D0B23188B11}" type="datetime1">
              <a:rPr lang="en-US" smtClean="0"/>
              <a:t>6/30/2018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8F7E3-231A-4BD4-8494-E69ED0C81C84}" type="datetime1">
              <a:rPr lang="en-US" smtClean="0"/>
              <a:t>6/30/2018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5893-8BF3-4A71-A065-3B7B60AED2A6}" type="datetime1">
              <a:rPr lang="en-US" smtClean="0"/>
              <a:t>6/30/2018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D60E7-5DC9-4403-AD9D-0AC19ADA0495}" type="datetime1">
              <a:rPr lang="en-US" smtClean="0"/>
              <a:t>6/30/2018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3.xml"/><Relationship Id="rId7" Type="http://schemas.openxmlformats.org/officeDocument/2006/relationships/image" Target="../media/image5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5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4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3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4.png"/><Relationship Id="rId4" Type="http://schemas.openxmlformats.org/officeDocument/2006/relationships/image" Target="../media/image74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2571750"/>
            <a:ext cx="6871725" cy="1374345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F9900"/>
                </a:solidFill>
              </a:rPr>
              <a:t>Play with Neural Networks </a:t>
            </a:r>
            <a:endParaRPr lang="en-US" dirty="0">
              <a:solidFill>
                <a:srgbClr val="FF99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946095"/>
            <a:ext cx="6871725" cy="60247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Mr. </a:t>
            </a:r>
            <a:r>
              <a:rPr lang="en-US" dirty="0" err="1"/>
              <a:t>Pisit</a:t>
            </a:r>
            <a:r>
              <a:rPr lang="en-US" dirty="0"/>
              <a:t> </a:t>
            </a:r>
            <a:r>
              <a:rPr lang="en-US" dirty="0" err="1"/>
              <a:t>Nakjai</a:t>
            </a:r>
            <a:endParaRPr lang="en-US" dirty="0"/>
          </a:p>
          <a:p>
            <a:r>
              <a:rPr lang="en-US" dirty="0"/>
              <a:t>Advisor : </a:t>
            </a:r>
            <a:r>
              <a:rPr lang="en-US" dirty="0" smtClean="0"/>
              <a:t>Asst. Prof. </a:t>
            </a:r>
            <a:r>
              <a:rPr lang="en-US" dirty="0" err="1"/>
              <a:t>Dr.Tatpong</a:t>
            </a:r>
            <a:r>
              <a:rPr lang="en-US" dirty="0"/>
              <a:t> </a:t>
            </a:r>
            <a:r>
              <a:rPr lang="en-US" dirty="0" err="1"/>
              <a:t>Katanyukul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273E8-135F-4137-B5AF-F7DBE8DA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Session.run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080" y="1227760"/>
            <a:ext cx="2955833" cy="35131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09" y="2867986"/>
            <a:ext cx="8245475" cy="20482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84" y="1232443"/>
            <a:ext cx="3406435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7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That is a image of digit (0-9)</a:t>
            </a:r>
          </a:p>
          <a:p>
            <a:pPr marL="0" indent="0">
              <a:buNone/>
            </a:pPr>
            <a:r>
              <a:rPr lang="en-US" dirty="0" smtClean="0"/>
              <a:t>Size 28*28 pixels or 784 element</a:t>
            </a:r>
          </a:p>
          <a:p>
            <a:pPr marL="0" indent="0">
              <a:buNone/>
            </a:pPr>
            <a:r>
              <a:rPr lang="en-US" dirty="0" smtClean="0"/>
              <a:t>Training set 60,000 </a:t>
            </a:r>
            <a:r>
              <a:rPr lang="en-US" dirty="0" smtClean="0"/>
              <a:t>images</a:t>
            </a:r>
          </a:p>
          <a:p>
            <a:pPr marL="0" indent="0">
              <a:buNone/>
            </a:pPr>
            <a:r>
              <a:rPr lang="en-US" dirty="0" smtClean="0"/>
              <a:t>Testing set </a:t>
            </a:r>
            <a:r>
              <a:rPr lang="en-US" dirty="0" smtClean="0"/>
              <a:t>10,000 images</a:t>
            </a:r>
          </a:p>
          <a:p>
            <a:pPr marL="0" indent="0">
              <a:buNone/>
            </a:pPr>
            <a:r>
              <a:rPr lang="en-US" sz="1800" dirty="0" smtClean="0"/>
              <a:t>Note: </a:t>
            </a:r>
            <a:br>
              <a:rPr lang="en-US" sz="1800" dirty="0" smtClean="0"/>
            </a:br>
            <a:r>
              <a:rPr lang="en-US" sz="1800" dirty="0" err="1" smtClean="0"/>
              <a:t>mnist</a:t>
            </a:r>
            <a:r>
              <a:rPr lang="en-US" sz="1800" dirty="0" smtClean="0"/>
              <a:t> data from </a:t>
            </a:r>
            <a:r>
              <a:rPr lang="en-US" sz="1800" dirty="0" err="1" smtClean="0"/>
              <a:t>tensorflow</a:t>
            </a:r>
            <a:r>
              <a:rPr lang="en-US" sz="1800" dirty="0" smtClean="0"/>
              <a:t> has range </a:t>
            </a:r>
          </a:p>
          <a:p>
            <a:pPr marL="0" indent="0">
              <a:buNone/>
            </a:pPr>
            <a:r>
              <a:rPr lang="en-US" sz="1800" dirty="0" smtClean="0"/>
              <a:t>value </a:t>
            </a:r>
            <a:r>
              <a:rPr lang="en-US" sz="1800" dirty="0" smtClean="0"/>
              <a:t>b</a:t>
            </a:r>
            <a:r>
              <a:rPr lang="en-US" sz="1800" dirty="0" smtClean="0"/>
              <a:t>etween </a:t>
            </a:r>
            <a:r>
              <a:rPr lang="en-US" sz="1800" dirty="0" smtClean="0"/>
              <a:t>0 and 1,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Mnist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124" name="Picture 4" descr="https://cdn-images-1.medium.com/max/1750/1*dkLfcrGrUJ8SPg6WJvqrJ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2" y="2266339"/>
            <a:ext cx="4260194" cy="22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73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Flat image data to 1 dimension.</a:t>
            </a:r>
          </a:p>
          <a:p>
            <a:r>
              <a:rPr lang="en-US" dirty="0" smtClean="0"/>
              <a:t>784 </a:t>
            </a:r>
            <a:r>
              <a:rPr lang="en-US" dirty="0" smtClean="0"/>
              <a:t>elements from 28*28 pixels</a:t>
            </a:r>
            <a:endParaRPr lang="en-US" dirty="0" smtClean="0"/>
          </a:p>
          <a:p>
            <a:r>
              <a:rPr lang="en-US" dirty="0" smtClean="0"/>
              <a:t>One hot encoding of </a:t>
            </a:r>
            <a:r>
              <a:rPr lang="en-US" dirty="0" err="1" smtClean="0"/>
              <a:t>ylable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40" y="1552802"/>
            <a:ext cx="2557305" cy="3095960"/>
          </a:xfrm>
          <a:prstGeom prst="rect">
            <a:avLst/>
          </a:prstGeom>
        </p:spPr>
      </p:pic>
      <p:pic>
        <p:nvPicPr>
          <p:cNvPr id="6146" name="Picture 2" descr="Image result for one hot encoding example mni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05" y="2898090"/>
            <a:ext cx="2500555" cy="173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89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963315"/>
            <a:ext cx="5799323" cy="2872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50" y="1748276"/>
            <a:ext cx="2504188" cy="2291176"/>
          </a:xfrm>
          <a:prstGeom prst="rect">
            <a:avLst/>
          </a:prstGeom>
        </p:spPr>
      </p:pic>
      <p:pic>
        <p:nvPicPr>
          <p:cNvPr id="8" name="Picture 6" descr="https://cloud.google.com/blog/big-data/2017/10/images/5753220913692672/rock-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45" y="4218385"/>
            <a:ext cx="5238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05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25" y="1655520"/>
            <a:ext cx="2504188" cy="2291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75" y="1502815"/>
            <a:ext cx="4313294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4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1969133"/>
            <a:ext cx="5334462" cy="815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Entropy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17900" y="1114558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edium-content-serif-font"/>
              </a:rPr>
              <a:t>y</a:t>
            </a:r>
            <a:r>
              <a:rPr lang="en-US" dirty="0">
                <a:latin typeface="medium-content-serif-font"/>
              </a:rPr>
              <a:t>=[</a:t>
            </a:r>
            <a:r>
              <a:rPr lang="en-US" dirty="0" smtClean="0">
                <a:latin typeface="medium-content-serif-font"/>
              </a:rPr>
              <a:t>0,0,0,0,1,0,0,0,0,0</a:t>
            </a:r>
            <a:r>
              <a:rPr lang="en-US" dirty="0">
                <a:latin typeface="medium-content-serif-font"/>
              </a:rPr>
              <a:t>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09665" y="1505708"/>
            <a:ext cx="7177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medium-content-serif-font"/>
              </a:rPr>
              <a:t>y</a:t>
            </a:r>
            <a:r>
              <a:rPr lang="en-US" dirty="0" smtClean="0">
                <a:latin typeface="medium-content-serif-font"/>
              </a:rPr>
              <a:t>​’​​</a:t>
            </a:r>
            <a:r>
              <a:rPr lang="en-US" dirty="0">
                <a:latin typeface="medium-content-serif-font"/>
              </a:rPr>
              <a:t>=[0.047,0.048,0.061,0.07,0.330,0.062,0.001,0.213,0.013,0.150].</a:t>
            </a:r>
            <a:endParaRPr lang="en-US" dirty="0"/>
          </a:p>
        </p:txBody>
      </p:sp>
      <p:pic>
        <p:nvPicPr>
          <p:cNvPr id="7172" name="Picture 4" descr="https://camo.githubusercontent.com/b0ae03a147082222b281da1dd5c2383a9bfb4133/687474703a2f2f692e696d6775722e636f6d2f554c3448774431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01" y="2302737"/>
            <a:ext cx="4250715" cy="240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8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70" y="1423689"/>
            <a:ext cx="5197290" cy="9525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0" y="2376272"/>
            <a:ext cx="5105842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44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70" y="1808225"/>
            <a:ext cx="6530906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31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96" y="1333831"/>
            <a:ext cx="3071701" cy="34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281175"/>
            <a:ext cx="5802791" cy="763525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and Related 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672" y="1197405"/>
            <a:ext cx="8085128" cy="3512215"/>
          </a:xfrm>
        </p:spPr>
        <p:txBody>
          <a:bodyPr/>
          <a:lstStyle/>
          <a:p>
            <a:r>
              <a:rPr lang="en-US" dirty="0"/>
              <a:t>Artificial Neural Network</a:t>
            </a:r>
          </a:p>
          <a:p>
            <a:r>
              <a:rPr lang="en-US" dirty="0"/>
              <a:t>Convolution Neural Network</a:t>
            </a:r>
          </a:p>
          <a:p>
            <a:pPr lvl="1"/>
            <a:r>
              <a:rPr lang="en-US" dirty="0"/>
              <a:t>Convolution Layer</a:t>
            </a:r>
          </a:p>
          <a:p>
            <a:pPr lvl="1"/>
            <a:r>
              <a:rPr lang="en-US" dirty="0"/>
              <a:t>Pooling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BF7154-D383-4A61-BA03-45F6C3A5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working folder</a:t>
            </a:r>
          </a:p>
          <a:p>
            <a:r>
              <a:rPr lang="en-US" dirty="0" smtClean="0"/>
              <a:t>Run command 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tensorboard</a:t>
            </a:r>
            <a:r>
              <a:rPr lang="en-US" dirty="0" smtClean="0"/>
              <a:t> –</a:t>
            </a:r>
            <a:r>
              <a:rPr lang="en-US" dirty="0" err="1" smtClean="0"/>
              <a:t>logdir</a:t>
            </a:r>
            <a:r>
              <a:rPr lang="en-US" dirty="0" smtClean="0"/>
              <a:t> TFMLP”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webbrowser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Note : delete </a:t>
            </a:r>
            <a:r>
              <a:rPr lang="en-US" dirty="0" err="1" smtClean="0"/>
              <a:t>logfile</a:t>
            </a:r>
            <a:r>
              <a:rPr lang="en-US" dirty="0" smtClean="0"/>
              <a:t> before run your tensor</a:t>
            </a:r>
          </a:p>
        </p:txBody>
      </p:sp>
    </p:spTree>
    <p:extLst>
      <p:ext uri="{BB962C8B-B14F-4D97-AF65-F5344CB8AC3E}">
        <p14:creationId xmlns:p14="http://schemas.microsoft.com/office/powerpoint/2010/main" val="1446968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two new layers to your network.</a:t>
            </a:r>
          </a:p>
          <a:p>
            <a:r>
              <a:rPr lang="en-US" dirty="0" smtClean="0"/>
              <a:t>Chose a new activation function. (sigmoid or 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tf.nn.relu</a:t>
            </a:r>
            <a:r>
              <a:rPr lang="en-US" dirty="0" smtClean="0"/>
              <a:t> -&gt; Rectified </a:t>
            </a:r>
            <a:r>
              <a:rPr lang="en-US" dirty="0"/>
              <a:t>Linear Units (</a:t>
            </a:r>
            <a:r>
              <a:rPr lang="en-US" dirty="0" err="1"/>
              <a:t>ReLU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tf.nn.sigmoid</a:t>
            </a:r>
            <a:r>
              <a:rPr lang="en-US" dirty="0" smtClean="0"/>
              <a:t> -&gt; sigmoid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11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CC6348-868E-4F5D-BF33-D74A1E1E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Convolution Neural Network</a:t>
            </a:r>
            <a:endParaRPr lang="th-TH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E34CC-6D0E-42E5-A2F5-DB038DEBF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CNN has become a reputable approach for computer vision</a:t>
            </a:r>
            <a:r>
              <a:rPr lang="en-GB" dirty="0" smtClean="0"/>
              <a:t>.</a:t>
            </a:r>
            <a:endParaRPr lang="en-US" dirty="0" smtClean="0"/>
          </a:p>
          <a:p>
            <a:r>
              <a:rPr lang="en-US" dirty="0" smtClean="0"/>
              <a:t>Convolution </a:t>
            </a:r>
            <a:r>
              <a:rPr lang="en-US" dirty="0"/>
              <a:t>Layer</a:t>
            </a:r>
          </a:p>
          <a:p>
            <a:r>
              <a:rPr lang="en-GB" dirty="0"/>
              <a:t>The computation of convolution</a:t>
            </a:r>
            <a:endParaRPr lang="en-US" dirty="0"/>
          </a:p>
          <a:p>
            <a:r>
              <a:rPr lang="en-US" dirty="0"/>
              <a:t>Sliding step</a:t>
            </a:r>
          </a:p>
          <a:p>
            <a:r>
              <a:rPr lang="en-US" dirty="0"/>
              <a:t>Zero padding</a:t>
            </a:r>
          </a:p>
          <a:p>
            <a:r>
              <a:rPr lang="en-US" dirty="0"/>
              <a:t>Convolution operation</a:t>
            </a:r>
          </a:p>
          <a:p>
            <a:r>
              <a:rPr lang="en-US" dirty="0"/>
              <a:t>An activation function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FF4E4-88A1-455C-947F-9BB39FB3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2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FE2DCC-B3CE-41CB-A435-23AC4132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18F7F-5ECE-4AD1-BBB6-53AF5549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B82CCC60-E8CD-4174-8B1A-7DF615B22E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https://www.mathworks.com/content/mathworks/www/en/discovery/convolutional-neural-network/_jcr_content/mainParsys/image_copy.adapt.full.high.jpg/1523891796216.jpg">
            <a:extLst>
              <a:ext uri="{FF2B5EF4-FFF2-40B4-BE49-F238E27FC236}">
                <a16:creationId xmlns:a16="http://schemas.microsoft.com/office/drawing/2014/main" id="{02AE0014-51F3-4F55-90DD-3929EDBD9C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2" y="1341130"/>
            <a:ext cx="4695232" cy="158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381237-E81C-4427-AFEA-35F632467833}"/>
              </a:ext>
            </a:extLst>
          </p:cNvPr>
          <p:cNvSpPr/>
          <p:nvPr/>
        </p:nvSpPr>
        <p:spPr>
          <a:xfrm>
            <a:off x="0" y="4924630"/>
            <a:ext cx="57936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Credit: </a:t>
            </a:r>
            <a:r>
              <a:rPr lang="th-TH" sz="1050" dirty="0"/>
              <a:t>https://www.mathworks.com/discovery/convolutional-neural-network.html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02E3EB-5426-4C29-AFBF-7694195B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880" y="2874339"/>
            <a:ext cx="2160371" cy="1776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7F27DB-F582-4F5D-A3C8-7DA988628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45" y="3017688"/>
            <a:ext cx="3813355" cy="1577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FEB857-E58C-4916-847E-3D9DA926C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050" y="1126616"/>
            <a:ext cx="2311378" cy="15399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4CF2FD-3D3E-4E4D-9C31-27375BDBAFE4}"/>
              </a:ext>
            </a:extLst>
          </p:cNvPr>
          <p:cNvSpPr/>
          <p:nvPr/>
        </p:nvSpPr>
        <p:spPr>
          <a:xfrm>
            <a:off x="6553200" y="2652720"/>
            <a:ext cx="176609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[</a:t>
            </a:r>
            <a:r>
              <a:rPr lang="en-US" sz="1050" dirty="0" err="1"/>
              <a:t>Farabet</a:t>
            </a:r>
            <a:r>
              <a:rPr lang="en-US" sz="1050" dirty="0"/>
              <a:t> et al., 2012]</a:t>
            </a:r>
            <a:endParaRPr lang="th-TH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3C7AB-C0E3-49F6-934C-EBB879E90A79}"/>
              </a:ext>
            </a:extLst>
          </p:cNvPr>
          <p:cNvSpPr/>
          <p:nvPr/>
        </p:nvSpPr>
        <p:spPr>
          <a:xfrm>
            <a:off x="379322" y="459536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100" dirty="0"/>
              <a:t>[YOLO</a:t>
            </a:r>
            <a:r>
              <a:rPr lang="en-US" sz="800" dirty="0"/>
              <a:t>: </a:t>
            </a:r>
            <a:r>
              <a:rPr lang="en-US" sz="1100" dirty="0"/>
              <a:t>Joseph Redmon, Santosh </a:t>
            </a:r>
            <a:r>
              <a:rPr lang="en-US" sz="1100" dirty="0" err="1"/>
              <a:t>Divvala</a:t>
            </a:r>
            <a:r>
              <a:rPr lang="en-US" sz="1100" dirty="0"/>
              <a:t>, Ross </a:t>
            </a:r>
            <a:r>
              <a:rPr lang="en-US" sz="1100" dirty="0" err="1"/>
              <a:t>Girshick</a:t>
            </a:r>
            <a:r>
              <a:rPr lang="en-US" sz="1100" dirty="0"/>
              <a:t>, Ali </a:t>
            </a:r>
            <a:r>
              <a:rPr lang="en-US" sz="1100" dirty="0" err="1"/>
              <a:t>Farhadi</a:t>
            </a:r>
            <a:r>
              <a:rPr lang="en-US" sz="1100" dirty="0"/>
              <a:t> :2016]</a:t>
            </a:r>
            <a:endParaRPr lang="th-TH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B81C26-82F8-4AAA-BFFB-36F81B12A832}"/>
              </a:ext>
            </a:extLst>
          </p:cNvPr>
          <p:cNvSpPr/>
          <p:nvPr/>
        </p:nvSpPr>
        <p:spPr>
          <a:xfrm>
            <a:off x="5571582" y="4610220"/>
            <a:ext cx="35122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Alex </a:t>
            </a:r>
            <a:r>
              <a:rPr lang="en-US" sz="1100" dirty="0" err="1"/>
              <a:t>Krizhevsky</a:t>
            </a:r>
            <a:r>
              <a:rPr lang="en-US" sz="1100" dirty="0"/>
              <a:t>, Ilya </a:t>
            </a:r>
            <a:r>
              <a:rPr lang="en-US" sz="1100" dirty="0" err="1"/>
              <a:t>Sutskever</a:t>
            </a:r>
            <a:r>
              <a:rPr lang="en-US" sz="1100" dirty="0"/>
              <a:t>, and Geoffrey Hinton, 2012.</a:t>
            </a:r>
            <a:endParaRPr lang="th-TH" sz="1100" dirty="0"/>
          </a:p>
        </p:txBody>
      </p:sp>
    </p:spTree>
    <p:extLst>
      <p:ext uri="{BB962C8B-B14F-4D97-AF65-F5344CB8AC3E}">
        <p14:creationId xmlns:p14="http://schemas.microsoft.com/office/powerpoint/2010/main" val="112621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F68-8035-4491-B8F2-B6C2993C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E9F8F-60DE-4EB7-A172-AB4C825B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The Convolution Neural Network(CNN) is a type of Artificial Neural Network  introduced in 1980 by Fukushima.</a:t>
            </a:r>
          </a:p>
          <a:p>
            <a:r>
              <a:rPr lang="en-GB" dirty="0"/>
              <a:t>CNN can extract features from the input images.</a:t>
            </a:r>
          </a:p>
          <a:p>
            <a:pPr lvl="1"/>
            <a:r>
              <a:rPr lang="en-GB" dirty="0"/>
              <a:t>Low-level features such as corners, edges and lines.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smtClean="0"/>
              <a:t>The </a:t>
            </a:r>
            <a:r>
              <a:rPr lang="en-GB" dirty="0"/>
              <a:t>CNN model added two new layer types into the traditional ANN,</a:t>
            </a:r>
          </a:p>
          <a:p>
            <a:pPr lvl="1"/>
            <a:r>
              <a:rPr lang="en-GB" dirty="0"/>
              <a:t>a convolution layer </a:t>
            </a:r>
          </a:p>
          <a:p>
            <a:pPr lvl="1"/>
            <a:r>
              <a:rPr lang="en-GB" dirty="0"/>
              <a:t>a pooling layer.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B1A7-FA0C-402E-A550-7B1A20E3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4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632" y="1204602"/>
            <a:ext cx="5730737" cy="34978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9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A5F15-4832-4CCA-9746-65AC45DF0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F39D0-15AF-4628-8DE3-8E7265F8F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 convolution layer extracts the feature maps from the input map.</a:t>
            </a:r>
          </a:p>
          <a:p>
            <a:r>
              <a:rPr lang="en-GB" dirty="0"/>
              <a:t>Each convolution layer employs filters to compute convoluted maps.</a:t>
            </a:r>
          </a:p>
          <a:p>
            <a:r>
              <a:rPr lang="en-GB" dirty="0"/>
              <a:t>The different features can be extracted using different filters.</a:t>
            </a:r>
          </a:p>
          <a:p>
            <a:r>
              <a:rPr lang="en-GB" dirty="0"/>
              <a:t>A filter is a matrix of weights. </a:t>
            </a:r>
          </a:p>
          <a:p>
            <a:r>
              <a:rPr lang="en-GB" dirty="0"/>
              <a:t>Difference weight values in filter provide wide range of effects.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B42F-8A19-4BA0-8C24-6984ABD9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84D8-087F-46F2-99B7-36C372A3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smtClean="0"/>
              <a:t>of convolution </a:t>
            </a:r>
            <a:r>
              <a:rPr lang="en-US" dirty="0"/>
              <a:t>layer</a:t>
            </a:r>
            <a:endParaRPr lang="th-T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0B32F-E595-4142-B164-143E7AE07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2194267"/>
            <a:ext cx="5980992" cy="28468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96EE7-B215-4F55-99D3-CB21151D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https://www.mathworks.com/content/mathworks/www/en/discovery/convolutional-neural-network/_jcr_content/mainParsys/image_copy.adapt.full.high.jpg/1523891796216.jpg">
            <a:extLst>
              <a:ext uri="{FF2B5EF4-FFF2-40B4-BE49-F238E27FC236}">
                <a16:creationId xmlns:a16="http://schemas.microsoft.com/office/drawing/2014/main" id="{02AE0014-51F3-4F55-90DD-3929EDBD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835" y="925173"/>
            <a:ext cx="3756401" cy="12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1823310" y="1808225"/>
            <a:ext cx="1068935" cy="38604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92245" y="1808225"/>
            <a:ext cx="3512215" cy="38604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FE3C-86BF-4E48-9F54-E8D08965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DD1D-A487-49CA-A560-87D2E764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For </a:t>
            </a:r>
            <a:r>
              <a:rPr lang="en-GB" sz="2400" dirty="0"/>
              <a:t>example, the input map or an image of size </a:t>
            </a:r>
            <a:r>
              <a:rPr lang="en-GB" sz="2400" dirty="0" smtClean="0"/>
              <a:t>m </a:t>
            </a:r>
            <a:r>
              <a:rPr lang="en-GB" sz="2400" dirty="0"/>
              <a:t>x </a:t>
            </a:r>
            <a:r>
              <a:rPr lang="en-GB" sz="2400" dirty="0" smtClean="0"/>
              <a:t>n </a:t>
            </a:r>
            <a:r>
              <a:rPr lang="en-GB" sz="2400" dirty="0"/>
              <a:t>x </a:t>
            </a:r>
            <a:r>
              <a:rPr lang="en-GB" sz="2400" dirty="0" smtClean="0"/>
              <a:t>c </a:t>
            </a:r>
            <a:r>
              <a:rPr lang="en-GB" sz="2400" dirty="0"/>
              <a:t>refers to an image of width </a:t>
            </a:r>
            <a:r>
              <a:rPr lang="en-GB" sz="2400" dirty="0" smtClean="0"/>
              <a:t>32, </a:t>
            </a:r>
            <a:r>
              <a:rPr lang="en-GB" sz="2400" dirty="0"/>
              <a:t>height 32 and 3 </a:t>
            </a:r>
            <a:r>
              <a:rPr lang="en-GB" sz="2400" dirty="0" smtClean="0"/>
              <a:t>colour </a:t>
            </a:r>
            <a:r>
              <a:rPr lang="en-GB" sz="2400" dirty="0"/>
              <a:t>channels.</a:t>
            </a:r>
          </a:p>
          <a:p>
            <a:endParaRPr lang="en-GB" sz="2400" dirty="0"/>
          </a:p>
          <a:p>
            <a:r>
              <a:rPr lang="en-GB" sz="2400" dirty="0"/>
              <a:t>Each filter have a size </a:t>
            </a:r>
            <a:r>
              <a:rPr lang="en-GB" sz="2400" dirty="0" smtClean="0"/>
              <a:t>of                    .</a:t>
            </a:r>
          </a:p>
          <a:p>
            <a:r>
              <a:rPr lang="en-US" sz="2400" dirty="0" smtClean="0"/>
              <a:t>Let d and c be same size.</a:t>
            </a:r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8E27F-BBA9-41F8-8080-B5C04B06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39E978-1AB9-4053-8966-90216F27B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278" y="2506506"/>
            <a:ext cx="1221641" cy="238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0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16B6-088E-4CFC-B314-4F6F39C1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computation of convolution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EAE7C-079E-4AC9-B807-E63EC1B7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1"/>
          </a:xfrm>
        </p:spPr>
        <p:txBody>
          <a:bodyPr/>
          <a:lstStyle/>
          <a:p>
            <a:r>
              <a:rPr lang="en-GB" dirty="0"/>
              <a:t>The computation of convolution is as follows,</a:t>
            </a:r>
          </a:p>
          <a:p>
            <a:endParaRPr lang="en-GB" dirty="0"/>
          </a:p>
          <a:p>
            <a:endParaRPr lang="en-GB" dirty="0"/>
          </a:p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161A4-E642-4E0B-8F49-13CFBBCA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82DA5A2-E30E-4BEE-A9DD-8C65DFE3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370" y="2034606"/>
            <a:ext cx="4507260" cy="7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7D6F7B4-2D0D-46EC-B0A3-2EA33C91184C}"/>
              </a:ext>
            </a:extLst>
          </p:cNvPr>
          <p:cNvGrpSpPr/>
          <p:nvPr/>
        </p:nvGrpSpPr>
        <p:grpSpPr>
          <a:xfrm>
            <a:off x="779534" y="3108894"/>
            <a:ext cx="5714458" cy="800361"/>
            <a:chOff x="779534" y="3108894"/>
            <a:chExt cx="5714458" cy="8003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EF7DE9-BD50-4B48-A1DE-AD8ADEB206E2}"/>
                </a:ext>
              </a:extLst>
            </p:cNvPr>
            <p:cNvGrpSpPr/>
            <p:nvPr/>
          </p:nvGrpSpPr>
          <p:grpSpPr>
            <a:xfrm>
              <a:off x="907080" y="3108894"/>
              <a:ext cx="5586912" cy="369332"/>
              <a:chOff x="907080" y="3108894"/>
              <a:chExt cx="5586912" cy="36933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6F09312C-002B-4516-B562-C8A9883D1A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080" y="3182570"/>
                <a:ext cx="547647" cy="2190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1AF1B2-2051-4470-85CA-E804DA59A60D}"/>
                  </a:ext>
                </a:extLst>
              </p:cNvPr>
              <p:cNvSpPr/>
              <p:nvPr/>
            </p:nvSpPr>
            <p:spPr>
              <a:xfrm>
                <a:off x="1454727" y="3108894"/>
                <a:ext cx="45258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h-TH" dirty="0"/>
                  <a:t>is the convoluted map between input element</a:t>
                </a:r>
              </a:p>
            </p:txBody>
          </p:sp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575735C4-7C73-4101-B0CD-76690C7320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6345" y="3171041"/>
                <a:ext cx="547647" cy="230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91DD71B-6171-47E3-8A7A-E90DAB4425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534" y="3539923"/>
              <a:ext cx="691800" cy="256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8B0053-3BE0-4776-905A-B37A74628F43}"/>
                </a:ext>
              </a:extLst>
            </p:cNvPr>
            <p:cNvSpPr/>
            <p:nvPr/>
          </p:nvSpPr>
          <p:spPr>
            <a:xfrm>
              <a:off x="1471334" y="3539923"/>
              <a:ext cx="1193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h-TH" dirty="0"/>
                <a:t>is </a:t>
              </a:r>
              <a:r>
                <a:rPr lang="en-US" dirty="0"/>
                <a:t>the filter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47145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19E03E-D2A6-4521-974F-C2240525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Neural Network</a:t>
            </a:r>
            <a:endParaRPr lang="th-T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EEDCEC-7EE4-4D26-AF0A-AD98EE0DF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perceptron is a mathematic model, derived from a biological neuron.</a:t>
            </a:r>
          </a:p>
          <a:p>
            <a:r>
              <a:rPr lang="en-GB" dirty="0"/>
              <a:t>A perceptron calculation can be summarized by the following equations,</a:t>
            </a:r>
            <a:endParaRPr lang="th-T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C36B4-693D-49A1-8581-688E7926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0531F-AB4C-459D-B193-45376CB9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959" y="2979112"/>
            <a:ext cx="2707041" cy="168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71C8253-983F-4313-ADAD-EBBC1275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5" y="3282521"/>
            <a:ext cx="214833" cy="107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D13737-6EAD-4CB8-83B8-1D39BC71A9CC}"/>
              </a:ext>
            </a:extLst>
          </p:cNvPr>
          <p:cNvSpPr txBox="1"/>
          <p:nvPr/>
        </p:nvSpPr>
        <p:spPr>
          <a:xfrm>
            <a:off x="1517900" y="3282521"/>
            <a:ext cx="2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an input vector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6B398-BC0B-4634-9AE1-CC22CE5F99F5}"/>
              </a:ext>
            </a:extLst>
          </p:cNvPr>
          <p:cNvSpPr txBox="1"/>
          <p:nvPr/>
        </p:nvSpPr>
        <p:spPr>
          <a:xfrm>
            <a:off x="1517900" y="3702936"/>
            <a:ext cx="2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 weight vector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9BAB4-2C51-437D-AC0C-1A3E33C6E7EA}"/>
              </a:ext>
            </a:extLst>
          </p:cNvPr>
          <p:cNvSpPr txBox="1"/>
          <p:nvPr/>
        </p:nvSpPr>
        <p:spPr>
          <a:xfrm>
            <a:off x="1517900" y="4110296"/>
            <a:ext cx="213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an output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315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4BAC-DCF3-4B12-8E8B-6218C8CC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computation of convolution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FFF83-E86B-4873-9946-FCCD1C2B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762BC3-B97C-415A-B96B-08318316AA8F}"/>
              </a:ext>
            </a:extLst>
          </p:cNvPr>
          <p:cNvSpPr/>
          <p:nvPr/>
        </p:nvSpPr>
        <p:spPr>
          <a:xfrm>
            <a:off x="2728431" y="1817193"/>
            <a:ext cx="2144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 x 5 x </a:t>
            </a:r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dirty="0"/>
              <a:t> filter</a:t>
            </a:r>
            <a:endParaRPr lang="th-TH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85681E-BB15-4E90-8A44-090033458493}"/>
              </a:ext>
            </a:extLst>
          </p:cNvPr>
          <p:cNvSpPr/>
          <p:nvPr/>
        </p:nvSpPr>
        <p:spPr>
          <a:xfrm>
            <a:off x="4406583" y="1830650"/>
            <a:ext cx="43455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result of taking a product between the filter and a small 5x5x3 chunk of the image</a:t>
            </a:r>
            <a:endParaRPr lang="th-TH" sz="1600" dirty="0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971BF1A8-DF54-4040-B6E4-DBCD9DC7ED33}"/>
              </a:ext>
            </a:extLst>
          </p:cNvPr>
          <p:cNvCxnSpPr>
            <a:cxnSpLocks/>
            <a:stCxn id="35" idx="1"/>
            <a:endCxn id="46" idx="0"/>
          </p:cNvCxnSpPr>
          <p:nvPr/>
        </p:nvCxnSpPr>
        <p:spPr>
          <a:xfrm rot="10800000" flipV="1">
            <a:off x="2229117" y="2123037"/>
            <a:ext cx="2177466" cy="1227879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22371F-93FC-4C31-8710-63FEBDDEE0C4}"/>
              </a:ext>
            </a:extLst>
          </p:cNvPr>
          <p:cNvCxnSpPr>
            <a:cxnSpLocks/>
          </p:cNvCxnSpPr>
          <p:nvPr/>
        </p:nvCxnSpPr>
        <p:spPr>
          <a:xfrm>
            <a:off x="2305255" y="3494260"/>
            <a:ext cx="165664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>
            <a:extLst>
              <a:ext uri="{FF2B5EF4-FFF2-40B4-BE49-F238E27FC236}">
                <a16:creationId xmlns:a16="http://schemas.microsoft.com/office/drawing/2014/main" id="{540503EE-5FFC-4E34-83C9-56ED59DD1E3E}"/>
              </a:ext>
            </a:extLst>
          </p:cNvPr>
          <p:cNvSpPr/>
          <p:nvPr/>
        </p:nvSpPr>
        <p:spPr>
          <a:xfrm rot="10800000" flipH="1" flipV="1">
            <a:off x="4171881" y="2763837"/>
            <a:ext cx="655391" cy="1697800"/>
          </a:xfrm>
          <a:prstGeom prst="cube">
            <a:avLst>
              <a:gd name="adj" fmla="val 9519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8722E8D-D183-4D5D-9399-79C6B9662616}"/>
              </a:ext>
            </a:extLst>
          </p:cNvPr>
          <p:cNvGrpSpPr/>
          <p:nvPr/>
        </p:nvGrpSpPr>
        <p:grpSpPr>
          <a:xfrm>
            <a:off x="312303" y="1651700"/>
            <a:ext cx="2528056" cy="2738066"/>
            <a:chOff x="857061" y="1437559"/>
            <a:chExt cx="3697357" cy="4002818"/>
          </a:xfrm>
        </p:grpSpPr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B1BFE9A7-E83C-4965-B72D-36D223465A8C}"/>
                </a:ext>
              </a:extLst>
            </p:cNvPr>
            <p:cNvSpPr/>
            <p:nvPr/>
          </p:nvSpPr>
          <p:spPr>
            <a:xfrm rot="10800000" flipH="1" flipV="1">
              <a:off x="1581248" y="2798289"/>
              <a:ext cx="1019909" cy="2642088"/>
            </a:xfrm>
            <a:prstGeom prst="cube">
              <a:avLst>
                <a:gd name="adj" fmla="val 83042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1C970A-721B-4B56-B9C6-A453D640EE08}"/>
                </a:ext>
              </a:extLst>
            </p:cNvPr>
            <p:cNvSpPr txBox="1"/>
            <p:nvPr/>
          </p:nvSpPr>
          <p:spPr>
            <a:xfrm>
              <a:off x="1611232" y="2490213"/>
              <a:ext cx="738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</a:t>
              </a:r>
              <a:endParaRPr lang="th-TH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A036B9-1B27-4321-8651-58C4141CB009}"/>
                </a:ext>
              </a:extLst>
            </p:cNvPr>
            <p:cNvSpPr txBox="1"/>
            <p:nvPr/>
          </p:nvSpPr>
          <p:spPr>
            <a:xfrm>
              <a:off x="1063063" y="4303121"/>
              <a:ext cx="738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</a:t>
              </a:r>
              <a:endParaRPr lang="th-TH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64744E-7C0B-4EFA-9CEE-8B33D575EAA7}"/>
                </a:ext>
              </a:extLst>
            </p:cNvPr>
            <p:cNvSpPr/>
            <p:nvPr/>
          </p:nvSpPr>
          <p:spPr>
            <a:xfrm>
              <a:off x="857061" y="1437559"/>
              <a:ext cx="27016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32 x 32 x </a:t>
              </a:r>
              <a:r>
                <a:rPr lang="en-US" dirty="0">
                  <a:solidFill>
                    <a:srgbClr val="FF0000"/>
                  </a:solidFill>
                </a:rPr>
                <a:t>3</a:t>
              </a:r>
              <a:r>
                <a:rPr lang="en-US" dirty="0"/>
                <a:t> image</a:t>
              </a:r>
              <a:endParaRPr lang="th-TH" dirty="0"/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4013E294-0C53-470D-9CBF-286B8DEB80CC}"/>
                </a:ext>
              </a:extLst>
            </p:cNvPr>
            <p:cNvSpPr/>
            <p:nvPr/>
          </p:nvSpPr>
          <p:spPr>
            <a:xfrm rot="10800000" flipH="1" flipV="1">
              <a:off x="4329060" y="2041015"/>
              <a:ext cx="225358" cy="583793"/>
            </a:xfrm>
            <a:prstGeom prst="cube">
              <a:avLst>
                <a:gd name="adj" fmla="val 59373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0B18DBDC-CBC2-4190-BD06-59357704F5DD}"/>
                </a:ext>
              </a:extLst>
            </p:cNvPr>
            <p:cNvCxnSpPr>
              <a:stCxn id="33" idx="2"/>
              <a:endCxn id="37" idx="5"/>
            </p:cNvCxnSpPr>
            <p:nvPr/>
          </p:nvCxnSpPr>
          <p:spPr>
            <a:xfrm rot="10800000" flipV="1">
              <a:off x="2038410" y="2399811"/>
              <a:ext cx="2290650" cy="1440957"/>
            </a:xfrm>
            <a:prstGeom prst="curvedConnector3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28F9243-9F6E-4FB8-9E02-1764973B29DC}"/>
                </a:ext>
              </a:extLst>
            </p:cNvPr>
            <p:cNvGrpSpPr/>
            <p:nvPr/>
          </p:nvGrpSpPr>
          <p:grpSpPr>
            <a:xfrm>
              <a:off x="1813052" y="3615773"/>
              <a:ext cx="1798436" cy="583793"/>
              <a:chOff x="1793124" y="3260215"/>
              <a:chExt cx="1798436" cy="583793"/>
            </a:xfrm>
          </p:grpSpPr>
          <p:sp>
            <p:nvSpPr>
              <p:cNvPr id="37" name="Cube 36">
                <a:extLst>
                  <a:ext uri="{FF2B5EF4-FFF2-40B4-BE49-F238E27FC236}">
                    <a16:creationId xmlns:a16="http://schemas.microsoft.com/office/drawing/2014/main" id="{A674E54C-265F-4E14-A74B-AB5FA9E42C2F}"/>
                  </a:ext>
                </a:extLst>
              </p:cNvPr>
              <p:cNvSpPr/>
              <p:nvPr/>
            </p:nvSpPr>
            <p:spPr>
              <a:xfrm rot="10800000" flipH="1" flipV="1">
                <a:off x="1793124" y="3260215"/>
                <a:ext cx="225358" cy="583793"/>
              </a:xfrm>
              <a:prstGeom prst="cube">
                <a:avLst>
                  <a:gd name="adj" fmla="val 59373"/>
                </a:avLst>
              </a:prstGeom>
              <a:solidFill>
                <a:srgbClr val="D7E7F5">
                  <a:alpha val="27059"/>
                </a:srgbClr>
              </a:solidFill>
              <a:ln w="952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78531DC-FDB9-464D-85E7-160356EEDFE2}"/>
                  </a:ext>
                </a:extLst>
              </p:cNvPr>
              <p:cNvGrpSpPr/>
              <p:nvPr/>
            </p:nvGrpSpPr>
            <p:grpSpPr>
              <a:xfrm>
                <a:off x="1838902" y="3260215"/>
                <a:ext cx="1752658" cy="583793"/>
                <a:chOff x="1838902" y="3260215"/>
                <a:chExt cx="1752658" cy="583793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5A3DF57-30F8-44B9-9EEA-F973D1351E45}"/>
                    </a:ext>
                  </a:extLst>
                </p:cNvPr>
                <p:cNvCxnSpPr>
                  <a:stCxn id="37" idx="1"/>
                </p:cNvCxnSpPr>
                <p:nvPr/>
              </p:nvCxnSpPr>
              <p:spPr>
                <a:xfrm>
                  <a:off x="1838902" y="3394017"/>
                  <a:ext cx="1752658" cy="344863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72C5771-4981-4A2D-8A01-3DACF04A1725}"/>
                    </a:ext>
                  </a:extLst>
                </p:cNvPr>
                <p:cNvCxnSpPr>
                  <a:cxnSpLocks/>
                  <a:stCxn id="37" idx="0"/>
                </p:cNvCxnSpPr>
                <p:nvPr/>
              </p:nvCxnSpPr>
              <p:spPr>
                <a:xfrm>
                  <a:off x="1972704" y="3260215"/>
                  <a:ext cx="1588343" cy="459267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8F031C0-729E-48F3-95DB-7B22E22D9271}"/>
                    </a:ext>
                  </a:extLst>
                </p:cNvPr>
                <p:cNvCxnSpPr>
                  <a:cxnSpLocks/>
                  <a:stCxn id="37" idx="3"/>
                </p:cNvCxnSpPr>
                <p:nvPr/>
              </p:nvCxnSpPr>
              <p:spPr>
                <a:xfrm flipV="1">
                  <a:off x="1838902" y="3736446"/>
                  <a:ext cx="1752658" cy="107562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26C2F43-5828-4422-BAFA-150A0C3260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8482" y="3736444"/>
                  <a:ext cx="1573078" cy="0"/>
                </a:xfrm>
                <a:prstGeom prst="line">
                  <a:avLst/>
                </a:prstGeom>
                <a:ln w="95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DE393A63-7B4B-4D7F-BEBF-5C9901A0E65C}"/>
                </a:ext>
              </a:extLst>
            </p:cNvPr>
            <p:cNvSpPr/>
            <p:nvPr/>
          </p:nvSpPr>
          <p:spPr>
            <a:xfrm>
              <a:off x="3558843" y="3921669"/>
              <a:ext cx="105289" cy="340666"/>
            </a:xfrm>
            <a:prstGeom prst="cube">
              <a:avLst>
                <a:gd name="adj" fmla="val 93021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1E95F985-1D91-49D2-8827-B33EC9BA8C26}"/>
              </a:ext>
            </a:extLst>
          </p:cNvPr>
          <p:cNvSpPr txBox="1"/>
          <p:nvPr/>
        </p:nvSpPr>
        <p:spPr>
          <a:xfrm>
            <a:off x="4130299" y="2729653"/>
            <a:ext cx="73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  <a:endParaRPr lang="th-TH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FFD4FFB-CFA2-46A5-8CBC-4108CF7B0691}"/>
              </a:ext>
            </a:extLst>
          </p:cNvPr>
          <p:cNvSpPr txBox="1"/>
          <p:nvPr/>
        </p:nvSpPr>
        <p:spPr>
          <a:xfrm>
            <a:off x="7957410" y="5274406"/>
            <a:ext cx="73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th-TH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78B5CB-F484-49E4-8C6A-4A9F9BAC4948}"/>
              </a:ext>
            </a:extLst>
          </p:cNvPr>
          <p:cNvSpPr txBox="1"/>
          <p:nvPr/>
        </p:nvSpPr>
        <p:spPr>
          <a:xfrm>
            <a:off x="3740232" y="3708135"/>
            <a:ext cx="73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</a:t>
            </a:r>
            <a:endParaRPr lang="th-TH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30881A-B841-4F39-AB6C-33F457AFFEF8}"/>
              </a:ext>
            </a:extLst>
          </p:cNvPr>
          <p:cNvSpPr/>
          <p:nvPr/>
        </p:nvSpPr>
        <p:spPr>
          <a:xfrm>
            <a:off x="5037252" y="3209781"/>
            <a:ext cx="1789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Convolution map</a:t>
            </a:r>
            <a:endParaRPr lang="th-TH" dirty="0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45BF42EA-8F7C-44EE-BF81-4FF9A9FA44A2}"/>
              </a:ext>
            </a:extLst>
          </p:cNvPr>
          <p:cNvSpPr/>
          <p:nvPr/>
        </p:nvSpPr>
        <p:spPr>
          <a:xfrm>
            <a:off x="4223613" y="3329179"/>
            <a:ext cx="71991" cy="233027"/>
          </a:xfrm>
          <a:prstGeom prst="cube">
            <a:avLst>
              <a:gd name="adj" fmla="val 930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1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491B-A2CA-48C8-B2A1-63FE4D3E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step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C5CA-5C2E-4203-AA16-379E59C26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convolute value is calculated at every sliding stop.</a:t>
            </a:r>
          </a:p>
          <a:p>
            <a:r>
              <a:rPr lang="en-GB" dirty="0"/>
              <a:t>A number sliding stop provide new convolution map size.</a:t>
            </a:r>
          </a:p>
          <a:p>
            <a:r>
              <a:rPr lang="en-GB" dirty="0"/>
              <a:t>A new convolution map size can be calculated follows,</a:t>
            </a:r>
          </a:p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AA9FA-97BA-4D17-A2B7-B740E042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F1B9DE-7992-4E02-9494-8AB13E398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5" y="3487980"/>
            <a:ext cx="2545283" cy="116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D14429-CCB0-4515-9649-478DD9786D1A}"/>
              </a:ext>
            </a:extLst>
          </p:cNvPr>
          <p:cNvSpPr/>
          <p:nvPr/>
        </p:nvSpPr>
        <p:spPr>
          <a:xfrm>
            <a:off x="847736" y="3648530"/>
            <a:ext cx="3571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k</a:t>
            </a:r>
            <a:r>
              <a:rPr lang="en-US" dirty="0"/>
              <a:t> is a filter size</a:t>
            </a:r>
            <a:br>
              <a:rPr lang="en-US" dirty="0"/>
            </a:br>
            <a:r>
              <a:rPr lang="en-US" i="1" dirty="0"/>
              <a:t>p</a:t>
            </a:r>
            <a:r>
              <a:rPr lang="en-US" dirty="0"/>
              <a:t> is a padding zero</a:t>
            </a:r>
          </a:p>
          <a:p>
            <a:r>
              <a:rPr lang="en-US" i="1" dirty="0" err="1"/>
              <a:t>m,n</a:t>
            </a:r>
            <a:r>
              <a:rPr lang="en-US" i="1" dirty="0"/>
              <a:t> </a:t>
            </a:r>
            <a:r>
              <a:rPr lang="en-US" dirty="0"/>
              <a:t>are input dimensions</a:t>
            </a:r>
          </a:p>
          <a:p>
            <a:r>
              <a:rPr lang="en-US" i="1" dirty="0"/>
              <a:t>s</a:t>
            </a:r>
            <a:r>
              <a:rPr lang="en-US" dirty="0"/>
              <a:t> is sliding step (usually s =1)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9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9AA5-BE47-4963-949E-8C76DDAD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step and Convoluted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71B4-65DA-4645-B031-CE1C19667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97405"/>
            <a:ext cx="4733854" cy="3512211"/>
          </a:xfrm>
        </p:spPr>
        <p:txBody>
          <a:bodyPr>
            <a:normAutofit/>
          </a:bodyPr>
          <a:lstStyle/>
          <a:p>
            <a:r>
              <a:rPr lang="en-US" sz="2000" dirty="0"/>
              <a:t>Let input image size be 7 x 7</a:t>
            </a:r>
          </a:p>
          <a:p>
            <a:r>
              <a:rPr lang="en-US" sz="2000" dirty="0"/>
              <a:t>And filter size of 3 x 3</a:t>
            </a:r>
          </a:p>
          <a:p>
            <a:r>
              <a:rPr lang="en-US" sz="2000" dirty="0"/>
              <a:t>A new dimension is 5 x 5</a:t>
            </a:r>
          </a:p>
          <a:p>
            <a:endParaRPr lang="th-TH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E89DE-E422-48B6-AE58-C52C4F67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5ECF03-D44A-421E-A0F9-B9F54F02C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16686"/>
              </p:ext>
            </p:extLst>
          </p:nvPr>
        </p:nvGraphicFramePr>
        <p:xfrm>
          <a:off x="5383573" y="1434194"/>
          <a:ext cx="3464167" cy="32754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4881">
                  <a:extLst>
                    <a:ext uri="{9D8B030D-6E8A-4147-A177-3AD203B41FA5}">
                      <a16:colId xmlns:a16="http://schemas.microsoft.com/office/drawing/2014/main" val="797608032"/>
                    </a:ext>
                  </a:extLst>
                </a:gridCol>
                <a:gridCol w="494881">
                  <a:extLst>
                    <a:ext uri="{9D8B030D-6E8A-4147-A177-3AD203B41FA5}">
                      <a16:colId xmlns:a16="http://schemas.microsoft.com/office/drawing/2014/main" val="4108497066"/>
                    </a:ext>
                  </a:extLst>
                </a:gridCol>
                <a:gridCol w="494881">
                  <a:extLst>
                    <a:ext uri="{9D8B030D-6E8A-4147-A177-3AD203B41FA5}">
                      <a16:colId xmlns:a16="http://schemas.microsoft.com/office/drawing/2014/main" val="2974739521"/>
                    </a:ext>
                  </a:extLst>
                </a:gridCol>
                <a:gridCol w="494881">
                  <a:extLst>
                    <a:ext uri="{9D8B030D-6E8A-4147-A177-3AD203B41FA5}">
                      <a16:colId xmlns:a16="http://schemas.microsoft.com/office/drawing/2014/main" val="1886738789"/>
                    </a:ext>
                  </a:extLst>
                </a:gridCol>
                <a:gridCol w="494881">
                  <a:extLst>
                    <a:ext uri="{9D8B030D-6E8A-4147-A177-3AD203B41FA5}">
                      <a16:colId xmlns:a16="http://schemas.microsoft.com/office/drawing/2014/main" val="3405561571"/>
                    </a:ext>
                  </a:extLst>
                </a:gridCol>
                <a:gridCol w="494881">
                  <a:extLst>
                    <a:ext uri="{9D8B030D-6E8A-4147-A177-3AD203B41FA5}">
                      <a16:colId xmlns:a16="http://schemas.microsoft.com/office/drawing/2014/main" val="609539936"/>
                    </a:ext>
                  </a:extLst>
                </a:gridCol>
                <a:gridCol w="494881">
                  <a:extLst>
                    <a:ext uri="{9D8B030D-6E8A-4147-A177-3AD203B41FA5}">
                      <a16:colId xmlns:a16="http://schemas.microsoft.com/office/drawing/2014/main" val="1524092456"/>
                    </a:ext>
                  </a:extLst>
                </a:gridCol>
              </a:tblGrid>
              <a:tr h="467918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302899"/>
                  </a:ext>
                </a:extLst>
              </a:tr>
              <a:tr h="467918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0271980"/>
                  </a:ext>
                </a:extLst>
              </a:tr>
              <a:tr h="467918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3902759"/>
                  </a:ext>
                </a:extLst>
              </a:tr>
              <a:tr h="467918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4169596"/>
                  </a:ext>
                </a:extLst>
              </a:tr>
              <a:tr h="467918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6811118"/>
                  </a:ext>
                </a:extLst>
              </a:tr>
              <a:tr h="467918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19327307"/>
                  </a:ext>
                </a:extLst>
              </a:tr>
              <a:tr h="467918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622528"/>
                  </a:ext>
                </a:extLst>
              </a:tr>
            </a:tbl>
          </a:graphicData>
        </a:graphic>
      </p:graphicFrame>
      <p:sp>
        <p:nvSpPr>
          <p:cNvPr id="6" name="Cube 5">
            <a:extLst>
              <a:ext uri="{FF2B5EF4-FFF2-40B4-BE49-F238E27FC236}">
                <a16:creationId xmlns:a16="http://schemas.microsoft.com/office/drawing/2014/main" id="{4EF9C578-97FA-4E96-A6D4-8D5214586D74}"/>
              </a:ext>
            </a:extLst>
          </p:cNvPr>
          <p:cNvSpPr/>
          <p:nvPr/>
        </p:nvSpPr>
        <p:spPr>
          <a:xfrm>
            <a:off x="5383573" y="1434195"/>
            <a:ext cx="1468316" cy="1405988"/>
          </a:xfrm>
          <a:prstGeom prst="cube">
            <a:avLst>
              <a:gd name="adj" fmla="val 0"/>
            </a:avLst>
          </a:prstGeom>
          <a:solidFill>
            <a:srgbClr val="92D05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C2BE41B0-7086-42B8-9CE0-91E12D910CC1}"/>
              </a:ext>
            </a:extLst>
          </p:cNvPr>
          <p:cNvSpPr/>
          <p:nvPr/>
        </p:nvSpPr>
        <p:spPr>
          <a:xfrm>
            <a:off x="5889934" y="1434194"/>
            <a:ext cx="1468316" cy="1412915"/>
          </a:xfrm>
          <a:prstGeom prst="cube">
            <a:avLst>
              <a:gd name="adj" fmla="val 0"/>
            </a:avLst>
          </a:prstGeom>
          <a:solidFill>
            <a:srgbClr val="92D05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880ABEC4-41A3-47D5-8DC9-FC5C202DFEA5}"/>
              </a:ext>
            </a:extLst>
          </p:cNvPr>
          <p:cNvSpPr/>
          <p:nvPr/>
        </p:nvSpPr>
        <p:spPr>
          <a:xfrm>
            <a:off x="6396295" y="1434194"/>
            <a:ext cx="1468316" cy="1412915"/>
          </a:xfrm>
          <a:prstGeom prst="cube">
            <a:avLst>
              <a:gd name="adj" fmla="val 0"/>
            </a:avLst>
          </a:prstGeom>
          <a:solidFill>
            <a:srgbClr val="92D05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CFF67EA6-3C42-4E80-B346-3A7857951F34}"/>
              </a:ext>
            </a:extLst>
          </p:cNvPr>
          <p:cNvSpPr/>
          <p:nvPr/>
        </p:nvSpPr>
        <p:spPr>
          <a:xfrm>
            <a:off x="6877273" y="1434194"/>
            <a:ext cx="1468316" cy="1399061"/>
          </a:xfrm>
          <a:prstGeom prst="cube">
            <a:avLst>
              <a:gd name="adj" fmla="val 0"/>
            </a:avLst>
          </a:prstGeom>
          <a:solidFill>
            <a:srgbClr val="92D05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E279F90-67AC-4020-9D8D-673F8F96EE30}"/>
              </a:ext>
            </a:extLst>
          </p:cNvPr>
          <p:cNvSpPr/>
          <p:nvPr/>
        </p:nvSpPr>
        <p:spPr>
          <a:xfrm>
            <a:off x="7357681" y="1434193"/>
            <a:ext cx="1468316" cy="1405989"/>
          </a:xfrm>
          <a:prstGeom prst="cube">
            <a:avLst>
              <a:gd name="adj" fmla="val 0"/>
            </a:avLst>
          </a:prstGeom>
          <a:solidFill>
            <a:srgbClr val="92D05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53F32-C5CF-47C1-9B7E-D89F766FBA81}"/>
              </a:ext>
            </a:extLst>
          </p:cNvPr>
          <p:cNvSpPr/>
          <p:nvPr/>
        </p:nvSpPr>
        <p:spPr>
          <a:xfrm>
            <a:off x="5054483" y="270257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</a:t>
            </a:r>
            <a:endParaRPr lang="th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AA48B7-7679-4C41-9913-542276A91F00}"/>
              </a:ext>
            </a:extLst>
          </p:cNvPr>
          <p:cNvSpPr/>
          <p:nvPr/>
        </p:nvSpPr>
        <p:spPr>
          <a:xfrm>
            <a:off x="6941250" y="11462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</a:t>
            </a:r>
            <a:endParaRPr lang="th-TH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E9EB2B-9663-4BE9-B4B2-E5DDE76AAA3A}"/>
              </a:ext>
            </a:extLst>
          </p:cNvPr>
          <p:cNvSpPr/>
          <p:nvPr/>
        </p:nvSpPr>
        <p:spPr>
          <a:xfrm>
            <a:off x="5999835" y="1981019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E584B8-576A-4A90-A934-A1316565F820}"/>
              </a:ext>
            </a:extLst>
          </p:cNvPr>
          <p:cNvSpPr/>
          <p:nvPr/>
        </p:nvSpPr>
        <p:spPr>
          <a:xfrm>
            <a:off x="6477001" y="1962130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B6457D-EAF7-42EF-9915-1F0B39DDA3C9}"/>
              </a:ext>
            </a:extLst>
          </p:cNvPr>
          <p:cNvSpPr/>
          <p:nvPr/>
        </p:nvSpPr>
        <p:spPr>
          <a:xfrm>
            <a:off x="6987173" y="1962130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47ADB9-3A40-45D9-9B75-7868B6FF861F}"/>
              </a:ext>
            </a:extLst>
          </p:cNvPr>
          <p:cNvSpPr/>
          <p:nvPr/>
        </p:nvSpPr>
        <p:spPr>
          <a:xfrm>
            <a:off x="7476320" y="1962130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C116231-A63E-4121-864A-E5CDFF8AF16E}"/>
              </a:ext>
            </a:extLst>
          </p:cNvPr>
          <p:cNvSpPr/>
          <p:nvPr/>
        </p:nvSpPr>
        <p:spPr>
          <a:xfrm>
            <a:off x="7933505" y="1953398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35800B39-CCCA-4E39-8F06-622B7F03C482}"/>
              </a:ext>
            </a:extLst>
          </p:cNvPr>
          <p:cNvSpPr/>
          <p:nvPr/>
        </p:nvSpPr>
        <p:spPr>
          <a:xfrm>
            <a:off x="5378028" y="1868755"/>
            <a:ext cx="1468316" cy="1405989"/>
          </a:xfrm>
          <a:prstGeom prst="cube">
            <a:avLst>
              <a:gd name="adj" fmla="val 0"/>
            </a:avLst>
          </a:prstGeom>
          <a:solidFill>
            <a:srgbClr val="92D05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DAFFB37-4B74-47A5-B663-E66914C739E4}"/>
              </a:ext>
            </a:extLst>
          </p:cNvPr>
          <p:cNvSpPr/>
          <p:nvPr/>
        </p:nvSpPr>
        <p:spPr>
          <a:xfrm>
            <a:off x="5999835" y="2410601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2E11EB-F6FD-454F-9E87-FA62D6614D95}"/>
              </a:ext>
            </a:extLst>
          </p:cNvPr>
          <p:cNvSpPr/>
          <p:nvPr/>
        </p:nvSpPr>
        <p:spPr>
          <a:xfrm>
            <a:off x="6473782" y="2430189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C10C27-AEAC-4AA2-8BCD-2AD2831C0E85}"/>
              </a:ext>
            </a:extLst>
          </p:cNvPr>
          <p:cNvSpPr/>
          <p:nvPr/>
        </p:nvSpPr>
        <p:spPr>
          <a:xfrm>
            <a:off x="7002228" y="2430189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CC922A-919A-48A5-B0DE-2DC381817C2C}"/>
              </a:ext>
            </a:extLst>
          </p:cNvPr>
          <p:cNvSpPr/>
          <p:nvPr/>
        </p:nvSpPr>
        <p:spPr>
          <a:xfrm>
            <a:off x="5999835" y="2904758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FBBB129-9F54-43C4-89D9-2219CB1360C9}"/>
              </a:ext>
            </a:extLst>
          </p:cNvPr>
          <p:cNvSpPr/>
          <p:nvPr/>
        </p:nvSpPr>
        <p:spPr>
          <a:xfrm>
            <a:off x="7476319" y="2417816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A69929-DB97-4E3E-915B-0EDC94AAA9F7}"/>
              </a:ext>
            </a:extLst>
          </p:cNvPr>
          <p:cNvSpPr/>
          <p:nvPr/>
        </p:nvSpPr>
        <p:spPr>
          <a:xfrm>
            <a:off x="7966617" y="2426763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2638E5-D970-47D9-B012-B1870D43F119}"/>
              </a:ext>
            </a:extLst>
          </p:cNvPr>
          <p:cNvSpPr/>
          <p:nvPr/>
        </p:nvSpPr>
        <p:spPr>
          <a:xfrm>
            <a:off x="6473782" y="2904752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0B6F1E-FD4F-4711-9855-87D918029290}"/>
              </a:ext>
            </a:extLst>
          </p:cNvPr>
          <p:cNvSpPr/>
          <p:nvPr/>
        </p:nvSpPr>
        <p:spPr>
          <a:xfrm>
            <a:off x="7002228" y="2904752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297A09-0C7F-498C-9FD5-DBC905B5B4EF}"/>
              </a:ext>
            </a:extLst>
          </p:cNvPr>
          <p:cNvSpPr/>
          <p:nvPr/>
        </p:nvSpPr>
        <p:spPr>
          <a:xfrm>
            <a:off x="5999835" y="3379321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D8BFC3D-63F2-4B5D-A3BF-1B74CBF64E86}"/>
              </a:ext>
            </a:extLst>
          </p:cNvPr>
          <p:cNvSpPr/>
          <p:nvPr/>
        </p:nvSpPr>
        <p:spPr>
          <a:xfrm>
            <a:off x="7476319" y="2892379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4100772-22A6-4B34-BF87-3EB2E2BDC80B}"/>
              </a:ext>
            </a:extLst>
          </p:cNvPr>
          <p:cNvSpPr/>
          <p:nvPr/>
        </p:nvSpPr>
        <p:spPr>
          <a:xfrm>
            <a:off x="7966617" y="2901326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AEEB2B7-492A-4679-B2F6-678E5493531C}"/>
              </a:ext>
            </a:extLst>
          </p:cNvPr>
          <p:cNvSpPr/>
          <p:nvPr/>
        </p:nvSpPr>
        <p:spPr>
          <a:xfrm>
            <a:off x="6473782" y="3359386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FBA5F1-C07B-43D5-9202-D11DE2DD3E4C}"/>
              </a:ext>
            </a:extLst>
          </p:cNvPr>
          <p:cNvSpPr/>
          <p:nvPr/>
        </p:nvSpPr>
        <p:spPr>
          <a:xfrm>
            <a:off x="7002228" y="3359386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A87A25-47A3-4FA0-AB14-CC932EE5CAA7}"/>
              </a:ext>
            </a:extLst>
          </p:cNvPr>
          <p:cNvSpPr/>
          <p:nvPr/>
        </p:nvSpPr>
        <p:spPr>
          <a:xfrm>
            <a:off x="5999835" y="3833955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14F883-D1E2-45ED-814F-B6718B87C3A7}"/>
              </a:ext>
            </a:extLst>
          </p:cNvPr>
          <p:cNvSpPr/>
          <p:nvPr/>
        </p:nvSpPr>
        <p:spPr>
          <a:xfrm>
            <a:off x="7476319" y="3347013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08FB423-394A-48D5-9657-2A0430BAF091}"/>
              </a:ext>
            </a:extLst>
          </p:cNvPr>
          <p:cNvSpPr/>
          <p:nvPr/>
        </p:nvSpPr>
        <p:spPr>
          <a:xfrm>
            <a:off x="7966617" y="3355960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499EE7A-CAC4-46B7-8D21-F1F0E5F9DA92}"/>
              </a:ext>
            </a:extLst>
          </p:cNvPr>
          <p:cNvSpPr/>
          <p:nvPr/>
        </p:nvSpPr>
        <p:spPr>
          <a:xfrm>
            <a:off x="6482069" y="3844556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49C1C1-D7FA-42B2-B9EC-9ED8421571DC}"/>
              </a:ext>
            </a:extLst>
          </p:cNvPr>
          <p:cNvSpPr/>
          <p:nvPr/>
        </p:nvSpPr>
        <p:spPr>
          <a:xfrm>
            <a:off x="7010515" y="3844556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2658AF0-5096-4FD1-B2E6-1F33C114D591}"/>
              </a:ext>
            </a:extLst>
          </p:cNvPr>
          <p:cNvSpPr/>
          <p:nvPr/>
        </p:nvSpPr>
        <p:spPr>
          <a:xfrm>
            <a:off x="7484606" y="3832183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A065F6-6244-4763-BE87-9C71CCB2411F}"/>
              </a:ext>
            </a:extLst>
          </p:cNvPr>
          <p:cNvSpPr/>
          <p:nvPr/>
        </p:nvSpPr>
        <p:spPr>
          <a:xfrm>
            <a:off x="7974904" y="3841130"/>
            <a:ext cx="286559" cy="30541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53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C018-706D-4137-A812-42B21B35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padding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ED52D-75C9-4BD7-A45B-56F54B50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parameters</a:t>
            </a:r>
          </a:p>
          <a:p>
            <a:pPr lvl="1"/>
            <a:r>
              <a:rPr lang="en-US" dirty="0"/>
              <a:t>Zero padding.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5DDC0-457E-4A58-97D2-43C76B25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3EE14-BC86-409B-AAB7-41FD2C956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0" y="2876990"/>
            <a:ext cx="1520068" cy="1648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A1DBB-B928-409D-BAB6-0831404624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3061583"/>
            <a:ext cx="1156576" cy="1278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BE084-B6A4-4D5F-AD33-2C831C70DFC5}"/>
              </a:ext>
            </a:extLst>
          </p:cNvPr>
          <p:cNvSpPr txBox="1"/>
          <p:nvPr/>
        </p:nvSpPr>
        <p:spPr>
          <a:xfrm>
            <a:off x="601670" y="4556915"/>
            <a:ext cx="351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Zero padding 1 and 2.</a:t>
            </a:r>
            <a:endParaRPr lang="th-TH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AEA78A-C3AD-4808-AED6-F5159A2F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086171"/>
              </p:ext>
            </p:extLst>
          </p:nvPr>
        </p:nvGraphicFramePr>
        <p:xfrm>
          <a:off x="4877409" y="1129559"/>
          <a:ext cx="3512214" cy="35800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0246">
                  <a:extLst>
                    <a:ext uri="{9D8B030D-6E8A-4147-A177-3AD203B41FA5}">
                      <a16:colId xmlns:a16="http://schemas.microsoft.com/office/drawing/2014/main" val="797608032"/>
                    </a:ext>
                  </a:extLst>
                </a:gridCol>
                <a:gridCol w="390246">
                  <a:extLst>
                    <a:ext uri="{9D8B030D-6E8A-4147-A177-3AD203B41FA5}">
                      <a16:colId xmlns:a16="http://schemas.microsoft.com/office/drawing/2014/main" val="4108497066"/>
                    </a:ext>
                  </a:extLst>
                </a:gridCol>
                <a:gridCol w="390246">
                  <a:extLst>
                    <a:ext uri="{9D8B030D-6E8A-4147-A177-3AD203B41FA5}">
                      <a16:colId xmlns:a16="http://schemas.microsoft.com/office/drawing/2014/main" val="2974739521"/>
                    </a:ext>
                  </a:extLst>
                </a:gridCol>
                <a:gridCol w="390246">
                  <a:extLst>
                    <a:ext uri="{9D8B030D-6E8A-4147-A177-3AD203B41FA5}">
                      <a16:colId xmlns:a16="http://schemas.microsoft.com/office/drawing/2014/main" val="1886738789"/>
                    </a:ext>
                  </a:extLst>
                </a:gridCol>
                <a:gridCol w="390246">
                  <a:extLst>
                    <a:ext uri="{9D8B030D-6E8A-4147-A177-3AD203B41FA5}">
                      <a16:colId xmlns:a16="http://schemas.microsoft.com/office/drawing/2014/main" val="3405561571"/>
                    </a:ext>
                  </a:extLst>
                </a:gridCol>
                <a:gridCol w="390246">
                  <a:extLst>
                    <a:ext uri="{9D8B030D-6E8A-4147-A177-3AD203B41FA5}">
                      <a16:colId xmlns:a16="http://schemas.microsoft.com/office/drawing/2014/main" val="609539936"/>
                    </a:ext>
                  </a:extLst>
                </a:gridCol>
                <a:gridCol w="390246">
                  <a:extLst>
                    <a:ext uri="{9D8B030D-6E8A-4147-A177-3AD203B41FA5}">
                      <a16:colId xmlns:a16="http://schemas.microsoft.com/office/drawing/2014/main" val="1524092456"/>
                    </a:ext>
                  </a:extLst>
                </a:gridCol>
                <a:gridCol w="390246">
                  <a:extLst>
                    <a:ext uri="{9D8B030D-6E8A-4147-A177-3AD203B41FA5}">
                      <a16:colId xmlns:a16="http://schemas.microsoft.com/office/drawing/2014/main" val="2854243615"/>
                    </a:ext>
                  </a:extLst>
                </a:gridCol>
                <a:gridCol w="390246">
                  <a:extLst>
                    <a:ext uri="{9D8B030D-6E8A-4147-A177-3AD203B41FA5}">
                      <a16:colId xmlns:a16="http://schemas.microsoft.com/office/drawing/2014/main" val="1665441824"/>
                    </a:ext>
                  </a:extLst>
                </a:gridCol>
              </a:tblGrid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302899"/>
                  </a:ext>
                </a:extLst>
              </a:tr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271980"/>
                  </a:ext>
                </a:extLst>
              </a:tr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902759"/>
                  </a:ext>
                </a:extLst>
              </a:tr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169596"/>
                  </a:ext>
                </a:extLst>
              </a:tr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811118"/>
                  </a:ext>
                </a:extLst>
              </a:tr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327307"/>
                  </a:ext>
                </a:extLst>
              </a:tr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622528"/>
                  </a:ext>
                </a:extLst>
              </a:tr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10144"/>
                  </a:ext>
                </a:extLst>
              </a:tr>
              <a:tr h="3977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  <a:endParaRPr lang="th-TH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2037"/>
                  </a:ext>
                </a:extLst>
              </a:tr>
            </a:tbl>
          </a:graphicData>
        </a:graphic>
      </p:graphicFrame>
      <p:sp>
        <p:nvSpPr>
          <p:cNvPr id="11" name="Cube 10">
            <a:extLst>
              <a:ext uri="{FF2B5EF4-FFF2-40B4-BE49-F238E27FC236}">
                <a16:creationId xmlns:a16="http://schemas.microsoft.com/office/drawing/2014/main" id="{DDCE6F57-30B6-4970-A98A-17FD7E949E57}"/>
              </a:ext>
            </a:extLst>
          </p:cNvPr>
          <p:cNvSpPr/>
          <p:nvPr/>
        </p:nvSpPr>
        <p:spPr>
          <a:xfrm>
            <a:off x="4877409" y="1139759"/>
            <a:ext cx="1190089" cy="1187806"/>
          </a:xfrm>
          <a:prstGeom prst="cube">
            <a:avLst>
              <a:gd name="adj" fmla="val 0"/>
            </a:avLst>
          </a:prstGeom>
          <a:solidFill>
            <a:srgbClr val="92D05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93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38FA-2441-4E28-97CE-BFE0C998E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2FD7F-CC4D-4811-8263-53A943C6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99470-56DD-4B48-936F-66AE7D9DB1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5" y="1104899"/>
            <a:ext cx="4776235" cy="39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1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EC62-857E-423C-8016-A3BDB654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 operation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418EB-52FE-44C2-87BF-FF90FB4C0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filter provides one convoluted map or channel map</a:t>
            </a:r>
          </a:p>
          <a:p>
            <a:r>
              <a:rPr lang="en-US" dirty="0"/>
              <a:t>Multi filter provide multichannel map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336CE-CEFA-4D37-8D33-DB50C943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EFB4A4-584B-403A-9A69-EA5AE27AEAC4}"/>
              </a:ext>
            </a:extLst>
          </p:cNvPr>
          <p:cNvSpPr txBox="1">
            <a:spLocks/>
          </p:cNvSpPr>
          <p:nvPr/>
        </p:nvSpPr>
        <p:spPr>
          <a:xfrm>
            <a:off x="1960171" y="2806898"/>
            <a:ext cx="3827892" cy="2278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If we had 6 filters, we’ll get 6 separate convolution maps:</a:t>
            </a:r>
            <a:endParaRPr lang="th-TH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CDA83E-204F-49B2-875B-0BAE9CB5C507}"/>
              </a:ext>
            </a:extLst>
          </p:cNvPr>
          <p:cNvGrpSpPr/>
          <p:nvPr/>
        </p:nvGrpSpPr>
        <p:grpSpPr>
          <a:xfrm>
            <a:off x="975007" y="3113814"/>
            <a:ext cx="927058" cy="1652929"/>
            <a:chOff x="210111" y="2652723"/>
            <a:chExt cx="2300001" cy="325619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6F8A75AB-DAB7-4991-B0A5-5CD0D530AABE}"/>
                </a:ext>
              </a:extLst>
            </p:cNvPr>
            <p:cNvSpPr/>
            <p:nvPr/>
          </p:nvSpPr>
          <p:spPr>
            <a:xfrm rot="10800000" flipH="1" flipV="1">
              <a:off x="1203148" y="2888300"/>
              <a:ext cx="1306964" cy="2552076"/>
            </a:xfrm>
            <a:prstGeom prst="cube">
              <a:avLst>
                <a:gd name="adj" fmla="val 67876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D70BCE-9DD5-4299-9213-4F03D01FDFD7}"/>
                </a:ext>
              </a:extLst>
            </p:cNvPr>
            <p:cNvSpPr txBox="1"/>
            <p:nvPr/>
          </p:nvSpPr>
          <p:spPr>
            <a:xfrm>
              <a:off x="824034" y="2652723"/>
              <a:ext cx="1146639" cy="72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</a:t>
              </a:r>
              <a:endParaRPr lang="th-TH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0067C9-2CA8-407E-8DC3-F75A1263DD57}"/>
                </a:ext>
              </a:extLst>
            </p:cNvPr>
            <p:cNvSpPr txBox="1"/>
            <p:nvPr/>
          </p:nvSpPr>
          <p:spPr>
            <a:xfrm>
              <a:off x="210111" y="4141797"/>
              <a:ext cx="1377706" cy="727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32</a:t>
              </a:r>
              <a:endParaRPr lang="th-TH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F90C3C-480F-494A-957D-A8AB81117562}"/>
                </a:ext>
              </a:extLst>
            </p:cNvPr>
            <p:cNvSpPr txBox="1"/>
            <p:nvPr/>
          </p:nvSpPr>
          <p:spPr>
            <a:xfrm>
              <a:off x="1470135" y="5385700"/>
              <a:ext cx="426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endParaRPr lang="th-TH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EDE92FB-E5A2-40BF-AD3F-495DB0E24C5C}"/>
              </a:ext>
            </a:extLst>
          </p:cNvPr>
          <p:cNvSpPr/>
          <p:nvPr/>
        </p:nvSpPr>
        <p:spPr>
          <a:xfrm>
            <a:off x="2851676" y="3986303"/>
            <a:ext cx="2361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Convolute with 6 filters</a:t>
            </a:r>
            <a:endParaRPr lang="th-TH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96BD2D-980D-4A05-AFA6-7A93B9D3E436}"/>
              </a:ext>
            </a:extLst>
          </p:cNvPr>
          <p:cNvCxnSpPr>
            <a:cxnSpLocks/>
          </p:cNvCxnSpPr>
          <p:nvPr/>
        </p:nvCxnSpPr>
        <p:spPr>
          <a:xfrm>
            <a:off x="2400903" y="3858302"/>
            <a:ext cx="324003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B38475-87C0-47EE-AAF0-DB65F35EA259}"/>
              </a:ext>
            </a:extLst>
          </p:cNvPr>
          <p:cNvGrpSpPr/>
          <p:nvPr/>
        </p:nvGrpSpPr>
        <p:grpSpPr>
          <a:xfrm>
            <a:off x="5873478" y="2910213"/>
            <a:ext cx="1391429" cy="1723729"/>
            <a:chOff x="7386418" y="2793623"/>
            <a:chExt cx="2482619" cy="32513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154E30-48C1-4FED-8031-A5E2F63E6B11}"/>
                </a:ext>
              </a:extLst>
            </p:cNvPr>
            <p:cNvGrpSpPr/>
            <p:nvPr/>
          </p:nvGrpSpPr>
          <p:grpSpPr>
            <a:xfrm>
              <a:off x="7386418" y="2793623"/>
              <a:ext cx="2330219" cy="3251329"/>
              <a:chOff x="7386418" y="2793623"/>
              <a:chExt cx="2330219" cy="3251329"/>
            </a:xfrm>
          </p:grpSpPr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FABA0ACE-F479-4BE6-8C49-3A403851EA0D}"/>
                  </a:ext>
                </a:extLst>
              </p:cNvPr>
              <p:cNvSpPr/>
              <p:nvPr/>
            </p:nvSpPr>
            <p:spPr>
              <a:xfrm rot="10800000" flipH="1" flipV="1">
                <a:off x="8166769" y="2793623"/>
                <a:ext cx="940268" cy="2435778"/>
              </a:xfrm>
              <a:prstGeom prst="cube">
                <a:avLst>
                  <a:gd name="adj" fmla="val 9519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D99C09-401A-4052-8C2D-6D0AC473799D}"/>
                  </a:ext>
                </a:extLst>
              </p:cNvPr>
              <p:cNvSpPr txBox="1"/>
              <p:nvPr/>
            </p:nvSpPr>
            <p:spPr>
              <a:xfrm>
                <a:off x="7872220" y="3011018"/>
                <a:ext cx="1170860" cy="696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28</a:t>
                </a:r>
                <a:endParaRPr lang="th-TH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E411EA-0CDD-46F4-A8F5-548431B07D24}"/>
                  </a:ext>
                </a:extLst>
              </p:cNvPr>
              <p:cNvSpPr txBox="1"/>
              <p:nvPr/>
            </p:nvSpPr>
            <p:spPr>
              <a:xfrm>
                <a:off x="8114015" y="5521732"/>
                <a:ext cx="7385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6</a:t>
                </a:r>
                <a:endParaRPr lang="th-TH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DDC68B-38D0-49CB-B1BF-7A704641C939}"/>
                  </a:ext>
                </a:extLst>
              </p:cNvPr>
              <p:cNvSpPr txBox="1"/>
              <p:nvPr/>
            </p:nvSpPr>
            <p:spPr>
              <a:xfrm>
                <a:off x="7386418" y="4200027"/>
                <a:ext cx="940269" cy="696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28</a:t>
                </a:r>
                <a:endParaRPr lang="th-TH" dirty="0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783DA48C-4611-43C3-848D-4D0DF4F8A48E}"/>
                  </a:ext>
                </a:extLst>
              </p:cNvPr>
              <p:cNvSpPr/>
              <p:nvPr/>
            </p:nvSpPr>
            <p:spPr>
              <a:xfrm rot="10800000" flipH="1" flipV="1">
                <a:off x="8319169" y="2946023"/>
                <a:ext cx="940268" cy="2435778"/>
              </a:xfrm>
              <a:prstGeom prst="cube">
                <a:avLst>
                  <a:gd name="adj" fmla="val 9519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7D732699-62FF-4939-A8B3-B2839CD97A7F}"/>
                  </a:ext>
                </a:extLst>
              </p:cNvPr>
              <p:cNvSpPr/>
              <p:nvPr/>
            </p:nvSpPr>
            <p:spPr>
              <a:xfrm rot="10800000" flipH="1" flipV="1">
                <a:off x="8471569" y="3098423"/>
                <a:ext cx="940268" cy="2435778"/>
              </a:xfrm>
              <a:prstGeom prst="cube">
                <a:avLst>
                  <a:gd name="adj" fmla="val 95198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202844CA-297F-41DA-93C8-D0CB549A45BC}"/>
                  </a:ext>
                </a:extLst>
              </p:cNvPr>
              <p:cNvSpPr/>
              <p:nvPr/>
            </p:nvSpPr>
            <p:spPr>
              <a:xfrm rot="10800000" flipH="1" flipV="1">
                <a:off x="8623969" y="3250823"/>
                <a:ext cx="940268" cy="2435778"/>
              </a:xfrm>
              <a:prstGeom prst="cube">
                <a:avLst>
                  <a:gd name="adj" fmla="val 95198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362E3758-4BB7-464E-B08E-5E9C359B66E7}"/>
                  </a:ext>
                </a:extLst>
              </p:cNvPr>
              <p:cNvSpPr/>
              <p:nvPr/>
            </p:nvSpPr>
            <p:spPr>
              <a:xfrm rot="10800000" flipH="1" flipV="1">
                <a:off x="8776369" y="3403223"/>
                <a:ext cx="940268" cy="2435778"/>
              </a:xfrm>
              <a:prstGeom prst="cube">
                <a:avLst>
                  <a:gd name="adj" fmla="val 95198"/>
                </a:avLst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B00473EC-C0CB-4B1C-9CF7-FA64EAF0C8D6}"/>
                </a:ext>
              </a:extLst>
            </p:cNvPr>
            <p:cNvSpPr/>
            <p:nvPr/>
          </p:nvSpPr>
          <p:spPr>
            <a:xfrm rot="10800000" flipH="1" flipV="1">
              <a:off x="8928769" y="3555623"/>
              <a:ext cx="940268" cy="2435778"/>
            </a:xfrm>
            <a:prstGeom prst="cube">
              <a:avLst>
                <a:gd name="adj" fmla="val 95198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43104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753E-D793-44D3-B337-1135EAE7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same input image 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 smtClean="0"/>
              <a:t>different filters 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49515-AE08-40B4-AF9B-9FD11010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B8E8707-3E0B-4B88-8662-0B5E22C17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211" y="1207671"/>
            <a:ext cx="3373626" cy="3513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3AA185-37D7-4214-A816-1021086DC060}"/>
              </a:ext>
            </a:extLst>
          </p:cNvPr>
          <p:cNvSpPr/>
          <p:nvPr/>
        </p:nvSpPr>
        <p:spPr>
          <a:xfrm>
            <a:off x="457200" y="4754708"/>
            <a:ext cx="28922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Ref : </a:t>
            </a:r>
            <a:r>
              <a:rPr lang="th-TH" sz="800" dirty="0"/>
              <a:t>https://en.wikipedia.org/wiki/Kernel_(image_processing)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1376D-5F4A-4C90-9937-4E8BC3E746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593940"/>
            <a:ext cx="2364631" cy="2310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9BBB8-70E1-4DCD-AFA9-EABA25B31C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00" y="2627104"/>
            <a:ext cx="2177691" cy="21276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4AEFF2-1CC6-433A-9894-2305786C5E4F}"/>
              </a:ext>
            </a:extLst>
          </p:cNvPr>
          <p:cNvSpPr txBox="1"/>
          <p:nvPr/>
        </p:nvSpPr>
        <p:spPr>
          <a:xfrm>
            <a:off x="4110397" y="2217806"/>
            <a:ext cx="264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filter trained weights</a:t>
            </a:r>
            <a:endParaRPr lang="th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4A2CE-95B5-450A-8307-95DA0415C619}"/>
              </a:ext>
            </a:extLst>
          </p:cNvPr>
          <p:cNvSpPr txBox="1"/>
          <p:nvPr/>
        </p:nvSpPr>
        <p:spPr>
          <a:xfrm>
            <a:off x="6709870" y="2211004"/>
            <a:ext cx="236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Convolution maps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815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949B-B58B-4548-8EF2-DB736E83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activation function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0795F-A63F-44EB-9868-1C3108074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activation function.</a:t>
            </a:r>
          </a:p>
          <a:p>
            <a:pPr lvl="1"/>
            <a:r>
              <a:rPr lang="en-GB" dirty="0"/>
              <a:t>sigmoid, hyperbolic tangent, rectified linear unit(</a:t>
            </a:r>
            <a:r>
              <a:rPr lang="en-GB" dirty="0" err="1"/>
              <a:t>ReLU</a:t>
            </a:r>
            <a:r>
              <a:rPr lang="en-GB" dirty="0"/>
              <a:t>) .</a:t>
            </a:r>
          </a:p>
          <a:p>
            <a:r>
              <a:rPr lang="en-GB" dirty="0"/>
              <a:t>Sigmoid and hyperbolic tangent. </a:t>
            </a:r>
          </a:p>
          <a:p>
            <a:pPr lvl="1"/>
            <a:r>
              <a:rPr lang="en-GB" dirty="0"/>
              <a:t>Vanishing gradient problem.</a:t>
            </a:r>
          </a:p>
          <a:p>
            <a:r>
              <a:rPr lang="en-GB" dirty="0"/>
              <a:t>Rectified linear unit(</a:t>
            </a:r>
            <a:r>
              <a:rPr lang="en-GB" dirty="0" err="1"/>
              <a:t>ReLU</a:t>
            </a:r>
            <a:r>
              <a:rPr lang="en-GB" dirty="0"/>
              <a:t>) using in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B12E3-FCB2-4F4A-B6DB-88DECFEC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5B7-1B40-474F-AB5B-3B6663919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activation function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E1F5-8B79-4185-9BA3-A3B5C30C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9FF437-ED99-4D76-A809-28E3265E3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1" y="1346700"/>
            <a:ext cx="4195699" cy="309432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198257-A3E4-4EF4-9B1E-19FAE6D95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46700"/>
            <a:ext cx="4195699" cy="3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3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FAEE-7005-4FF7-8EB3-83C23DAD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5B5E2-A803-47FB-8356-2F3A0A601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reduces resolution of the feature map</a:t>
            </a:r>
          </a:p>
          <a:p>
            <a:r>
              <a:rPr lang="en-GB" dirty="0"/>
              <a:t>Makes the feature invariant to noises</a:t>
            </a:r>
          </a:p>
          <a:p>
            <a:r>
              <a:rPr lang="en-US" dirty="0"/>
              <a:t>A pooling function:</a:t>
            </a:r>
          </a:p>
          <a:p>
            <a:pPr lvl="1"/>
            <a:r>
              <a:rPr lang="en-US" dirty="0"/>
              <a:t>Max pooling</a:t>
            </a:r>
          </a:p>
          <a:p>
            <a:pPr lvl="1"/>
            <a:r>
              <a:rPr lang="en-US" dirty="0"/>
              <a:t>Average pooling</a:t>
            </a:r>
          </a:p>
          <a:p>
            <a:pPr lvl="1"/>
            <a:r>
              <a:rPr lang="en-US" dirty="0"/>
              <a:t>RMS pooling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279F3-E463-4C34-BA20-A9EFC6A9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5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2AA9-445F-4228-838F-B01BB08F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70A1-0145-49A5-87A1-EA8914F38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81762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perceptrons</a:t>
            </a:r>
            <a:r>
              <a:rPr lang="en-GB" dirty="0"/>
              <a:t> are usually connected layer-wise to create a larger neural structure, which is called Multi-Layer Perceptron(MLP).</a:t>
            </a:r>
          </a:p>
          <a:p>
            <a:r>
              <a:rPr lang="en-GB" dirty="0"/>
              <a:t>The MLP has more than one layer.</a:t>
            </a:r>
          </a:p>
          <a:p>
            <a:r>
              <a:rPr lang="en-GB" dirty="0"/>
              <a:t>The MLP receives incoming information from the network input and send outgoing to the next layer and so no.</a:t>
            </a:r>
          </a:p>
          <a:p>
            <a:r>
              <a:rPr lang="en-GB" dirty="0"/>
              <a:t>Last layer </a:t>
            </a:r>
            <a:r>
              <a:rPr lang="en-GB" dirty="0" smtClean="0"/>
              <a:t>sends </a:t>
            </a:r>
            <a:r>
              <a:rPr lang="en-GB" dirty="0"/>
              <a:t>outgoing information to be a final output.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10070-6432-4AD6-97C3-9F0C04AC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3B80-D20D-4485-9229-0CD707DB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4B820-A181-402C-BB54-3594C52B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equation of pooling operation:</a:t>
            </a:r>
          </a:p>
          <a:p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75D1-C12E-418E-93D1-AE726FAA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4F36BC-9010-48AE-AF29-223F2628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54" y="1974636"/>
            <a:ext cx="8439346" cy="127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EC69CE2-56F9-496C-B89E-B775D2DE0B17}"/>
              </a:ext>
            </a:extLst>
          </p:cNvPr>
          <p:cNvGrpSpPr/>
          <p:nvPr/>
        </p:nvGrpSpPr>
        <p:grpSpPr>
          <a:xfrm>
            <a:off x="1641376" y="3478726"/>
            <a:ext cx="5861250" cy="1594747"/>
            <a:chOff x="2232206" y="3697282"/>
            <a:chExt cx="5861250" cy="15947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E8CF327-03DB-4A51-9857-B407983B5EA0}"/>
                </a:ext>
              </a:extLst>
            </p:cNvPr>
            <p:cNvGrpSpPr/>
            <p:nvPr/>
          </p:nvGrpSpPr>
          <p:grpSpPr>
            <a:xfrm>
              <a:off x="2232206" y="3697282"/>
              <a:ext cx="4459182" cy="1012338"/>
              <a:chOff x="1621386" y="3335275"/>
              <a:chExt cx="4459182" cy="1012338"/>
            </a:xfrm>
          </p:grpSpPr>
          <p:pic>
            <p:nvPicPr>
              <p:cNvPr id="1027" name="Picture 3">
                <a:extLst>
                  <a:ext uri="{FF2B5EF4-FFF2-40B4-BE49-F238E27FC236}">
                    <a16:creationId xmlns:a16="http://schemas.microsoft.com/office/drawing/2014/main" id="{D7BAE6CD-B8A8-471C-AB78-DA70B45EA9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1386" y="3367885"/>
                <a:ext cx="494085" cy="1976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C35918F-8749-4920-9B11-99A09690B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8429" y="3709849"/>
                <a:ext cx="143555" cy="1435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675419-1304-42AE-8BB8-5E6B79D9D99E}"/>
                  </a:ext>
                </a:extLst>
              </p:cNvPr>
              <p:cNvSpPr txBox="1"/>
              <p:nvPr/>
            </p:nvSpPr>
            <p:spPr>
              <a:xfrm>
                <a:off x="2260501" y="3335275"/>
                <a:ext cx="3817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is an output from pooling operation.</a:t>
                </a:r>
                <a:endParaRPr lang="th-TH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EF0ECF-B31E-48E8-9C7F-13F486A770F5}"/>
                  </a:ext>
                </a:extLst>
              </p:cNvPr>
              <p:cNvSpPr txBox="1"/>
              <p:nvPr/>
            </p:nvSpPr>
            <p:spPr>
              <a:xfrm>
                <a:off x="2262942" y="3646427"/>
                <a:ext cx="3817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is a pooling function.</a:t>
                </a:r>
                <a:endParaRPr lang="th-TH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E7BE12-DB24-4D09-B679-5408D41B0471}"/>
                  </a:ext>
                </a:extLst>
              </p:cNvPr>
              <p:cNvSpPr txBox="1"/>
              <p:nvPr/>
            </p:nvSpPr>
            <p:spPr>
              <a:xfrm>
                <a:off x="2262943" y="3978281"/>
                <a:ext cx="3817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is an input.</a:t>
                </a:r>
                <a:endParaRPr lang="th-TH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6C64C0-93ED-4727-ADCC-A1B2EEABCA9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268" y="4409477"/>
              <a:ext cx="494085" cy="18211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826826-7AC9-4CDA-BEDE-AC00DC3F6892}"/>
                </a:ext>
              </a:extLst>
            </p:cNvPr>
            <p:cNvSpPr txBox="1"/>
            <p:nvPr/>
          </p:nvSpPr>
          <p:spPr>
            <a:xfrm>
              <a:off x="2871321" y="4645698"/>
              <a:ext cx="5222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is a sliding step and     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is </a:t>
              </a:r>
              <a:r>
                <a:rPr lang="en-US" dirty="0"/>
                <a:t>a pooling filter size.</a:t>
              </a:r>
              <a:endParaRPr lang="th-TH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408790-5E4E-421A-A11D-AFAB2706331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253" y="4759467"/>
              <a:ext cx="111552" cy="13494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C5FCDCF-241F-416D-957B-0A037E82C31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054" y="5027444"/>
              <a:ext cx="136432" cy="189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11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16732-9FD8-4443-9A11-6B4EB824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example of pooling operation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0C9D-90E1-4016-8F80-CCE82BE72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4200ED-E69D-4282-BAE1-B5A5C80AA7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0" y="1225524"/>
            <a:ext cx="4275740" cy="3480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595" y="3335275"/>
            <a:ext cx="183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Sliding step = 2</a:t>
            </a:r>
          </a:p>
          <a:p>
            <a:r>
              <a:rPr lang="en-US" dirty="0" smtClean="0"/>
              <a:t>Pooling size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9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BF64-B4E0-4D58-96BB-209C8E14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pooling operation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90632-F0D5-4379-A6A2-E1401A2F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52DA-F0DC-44CB-9101-5527EC06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0" y="1459290"/>
            <a:ext cx="7860652" cy="24432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1623A1-50EF-4C96-98CC-B162ECE786D7}"/>
              </a:ext>
            </a:extLst>
          </p:cNvPr>
          <p:cNvSpPr/>
          <p:nvPr/>
        </p:nvSpPr>
        <p:spPr>
          <a:xfrm>
            <a:off x="-71324" y="487839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Ref :</a:t>
            </a:r>
            <a:r>
              <a:rPr lang="th-TH" sz="1100" dirty="0"/>
              <a:t>http://cs231n.github.io/convolutional-networks/#pool</a:t>
            </a:r>
          </a:p>
        </p:txBody>
      </p:sp>
    </p:spTree>
    <p:extLst>
      <p:ext uri="{BB962C8B-B14F-4D97-AF65-F5344CB8AC3E}">
        <p14:creationId xmlns:p14="http://schemas.microsoft.com/office/powerpoint/2010/main" val="338796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most common form of a CNN architecture stacks a few CONV and RELU layers.</a:t>
            </a:r>
          </a:p>
          <a:p>
            <a:r>
              <a:rPr lang="en-US" dirty="0"/>
              <a:t>Follows with POOL layers.</a:t>
            </a:r>
          </a:p>
          <a:p>
            <a:r>
              <a:rPr lang="en-US" dirty="0"/>
              <a:t>The last fully-connected layer holds the output.</a:t>
            </a:r>
          </a:p>
          <a:p>
            <a:r>
              <a:rPr lang="en-US" dirty="0"/>
              <a:t>CNN architecture follows the pattern:</a:t>
            </a:r>
          </a:p>
          <a:p>
            <a:pPr marL="457200" lvl="1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-&gt; [[CONV -&gt; RELU]*N -&gt; POOL?]*M -&gt; [FC -&gt; RELU]*K -&gt; FC</a:t>
            </a:r>
            <a:endParaRPr lang="th-T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6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</a:t>
            </a:r>
            <a:r>
              <a:rPr lang="en-US" dirty="0" err="1" smtClean="0"/>
              <a:t>Architecher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3316" name="Picture 4" descr="https://cdn-images-1.medium.com/max/1000/1*RuR5VAe4WaODcQFrxU6vWw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078" y="841930"/>
            <a:ext cx="2424050" cy="156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8" y="875000"/>
            <a:ext cx="4977166" cy="2165445"/>
          </a:xfrm>
          <a:prstGeom prst="rect">
            <a:avLst/>
          </a:prstGeom>
        </p:spPr>
      </p:pic>
      <p:pic>
        <p:nvPicPr>
          <p:cNvPr id="13318" name="Picture 6" descr="https://qph.ec.quoracdn.net/main-qimg-e657c195fc2696c7d5fc0b1e3682fde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16" y="3353468"/>
            <a:ext cx="4213060" cy="11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28721" y="4516938"/>
            <a:ext cx="91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VGG-16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093" y="2497297"/>
            <a:ext cx="3912707" cy="26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20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famously won the 2012 </a:t>
            </a:r>
            <a:r>
              <a:rPr lang="en-US" dirty="0" smtClean="0"/>
              <a:t>ImageNet.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3316" name="Picture 4" descr="https://cdn-images-1.medium.com/max/2000/1*qyc21qM0oxWEuRaj-XJKc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04" y="2133704"/>
            <a:ext cx="7465286" cy="257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923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4338" name="Picture 2" descr="https://d2mxuefqeaa7sj.cloudfront.net/s_8C760A111A4204FB24FFC30E04E069BD755C4EEFD62ACBA4B54BBA2A78E13E8C_1491022251600_VGGN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410" y="1140983"/>
            <a:ext cx="3591744" cy="36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48966" y="1197405"/>
            <a:ext cx="2595984" cy="3512211"/>
          </a:xfrm>
        </p:spPr>
        <p:txBody>
          <a:bodyPr/>
          <a:lstStyle/>
          <a:p>
            <a:r>
              <a:rPr lang="en-US" dirty="0" smtClean="0"/>
              <a:t>From Oxford</a:t>
            </a:r>
            <a:endParaRPr lang="en-US" dirty="0"/>
          </a:p>
        </p:txBody>
      </p:sp>
      <p:pic>
        <p:nvPicPr>
          <p:cNvPr id="11" name="Picture 6" descr="https://qph.ec.quoracdn.net/main-qimg-e657c195fc2696c7d5fc0b1e3682fde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2213904" y="2470639"/>
            <a:ext cx="3651222" cy="101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205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net (inception)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5362" name="Picture 2" descr="https://cdn-images-1.medium.com/max/2000/1*_rCyzi7fQzc_Q1gCqSLM1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82" y="1110861"/>
            <a:ext cx="6871130" cy="21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cdn-images-1.medium.com/max/1000/1*RuR5VAe4WaODcQFrxU6vWw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04" y="3390729"/>
            <a:ext cx="2109198" cy="136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cdn-images-1.medium.com/max/1250/1*aq4tcBl9t5Z36kTDeZSOH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65" y="3640804"/>
            <a:ext cx="3977610" cy="112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6386" name="Picture 2" descr="https://cdn-images-1.medium.com/max/750/1*2ns4ota94je5gSVjrpFq3A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689458"/>
            <a:ext cx="1834721" cy="421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cdn-images-1.medium.com/max/750/1*ByrVJspW-TefwlH7OLxN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590" y="1960930"/>
            <a:ext cx="38862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Densenet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7410" name="Picture 2" descr="https://www.researchgate.net/profile/Saman_Parvaneh/publication/320170916/figure/fig1/AS:613915079753782@1523380169948/Five-layers-of-a-DenseNet-block-with-a-growth-rate-of-4-feature-maps-per-layer-sourc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6" y="1350110"/>
            <a:ext cx="3873154" cy="27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i.imgur.com/vsqXLz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85" y="1350110"/>
            <a:ext cx="4886560" cy="274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2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8B80-39C1-486B-AFD1-96F6BFF4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F785E-703F-4E72-9A4F-E98BD151D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C9545A-58E0-43F9-91AA-7E10C6AA4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"/>
          <a:stretch/>
        </p:blipFill>
        <p:spPr>
          <a:xfrm>
            <a:off x="4439083" y="1675734"/>
            <a:ext cx="3476452" cy="28008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9D9AD1-F1E2-4333-AA1B-908660B819F0}"/>
              </a:ext>
            </a:extLst>
          </p:cNvPr>
          <p:cNvSpPr txBox="1"/>
          <p:nvPr/>
        </p:nvSpPr>
        <p:spPr>
          <a:xfrm>
            <a:off x="1282446" y="4397931"/>
            <a:ext cx="24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single perceptron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AE159-3895-43EA-BCE7-8E462ED250E0}"/>
              </a:ext>
            </a:extLst>
          </p:cNvPr>
          <p:cNvSpPr txBox="1"/>
          <p:nvPr/>
        </p:nvSpPr>
        <p:spPr>
          <a:xfrm>
            <a:off x="5331560" y="4397931"/>
            <a:ext cx="24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multilayer perceptron </a:t>
            </a:r>
            <a:endParaRPr lang="th-T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98490-9B08-42D3-B8E2-A2F02459C97B}"/>
              </a:ext>
            </a:extLst>
          </p:cNvPr>
          <p:cNvSpPr/>
          <p:nvPr/>
        </p:nvSpPr>
        <p:spPr>
          <a:xfrm>
            <a:off x="5640935" y="4618204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(Vanilla model)</a:t>
            </a:r>
            <a:endParaRPr lang="th-TH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D60B1D6-CCDC-4A9E-B5F5-4029656D9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95" y="1960930"/>
            <a:ext cx="2932182" cy="1956820"/>
          </a:xfrm>
        </p:spPr>
      </p:pic>
    </p:spTree>
    <p:extLst>
      <p:ext uri="{BB962C8B-B14F-4D97-AF65-F5344CB8AC3E}">
        <p14:creationId xmlns:p14="http://schemas.microsoft.com/office/powerpoint/2010/main" val="348810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31EDEF2-CF82-4B5E-955E-C637B7A8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247995"/>
              </p:ext>
            </p:extLst>
          </p:nvPr>
        </p:nvGraphicFramePr>
        <p:xfrm>
          <a:off x="296260" y="1414780"/>
          <a:ext cx="8634645" cy="3352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Image" r:id="rId3" imgW="12266640" imgH="4749120" progId="Photoshop.Image.18">
                  <p:embed/>
                </p:oleObj>
              </mc:Choice>
              <mc:Fallback>
                <p:oleObj name="Image" r:id="rId3" imgW="12266640" imgH="4749120" progId="Photoshop.Image.18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31EDEF2-CF82-4B5E-955E-C637B7A8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260" y="1414780"/>
                        <a:ext cx="8634645" cy="3352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35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Convolution, Filter </a:t>
            </a:r>
            <a:r>
              <a:rPr lang="en-US" dirty="0" smtClean="0"/>
              <a:t>size:(5,5,32), </a:t>
            </a:r>
            <a:r>
              <a:rPr lang="en-US" dirty="0"/>
              <a:t>Stride=1, Padding=’SAME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ReLU</a:t>
            </a:r>
            <a:endParaRPr lang="en-US" dirty="0"/>
          </a:p>
          <a:p>
            <a:r>
              <a:rPr lang="en-US" dirty="0"/>
              <a:t>Max pooling (</a:t>
            </a:r>
            <a:r>
              <a:rPr lang="en-US" dirty="0" smtClean="0"/>
              <a:t>2x2), Stride=2</a:t>
            </a:r>
            <a:r>
              <a:rPr lang="en-US" dirty="0"/>
              <a:t>, Padding=’Same’</a:t>
            </a:r>
          </a:p>
          <a:p>
            <a:r>
              <a:rPr lang="en-US" dirty="0" smtClean="0"/>
              <a:t>Convolution</a:t>
            </a:r>
            <a:r>
              <a:rPr lang="en-US" dirty="0"/>
              <a:t>, Filter </a:t>
            </a:r>
            <a:r>
              <a:rPr lang="en-US" dirty="0" smtClean="0"/>
              <a:t>size:(5,5,64), </a:t>
            </a:r>
            <a:r>
              <a:rPr lang="en-US" dirty="0"/>
              <a:t>Stride=1, Padding=’SAME</a:t>
            </a:r>
            <a:r>
              <a:rPr lang="en-US" dirty="0" smtClean="0"/>
              <a:t>’</a:t>
            </a:r>
          </a:p>
          <a:p>
            <a:r>
              <a:rPr lang="en-US" dirty="0" err="1" smtClean="0"/>
              <a:t>ReLU</a:t>
            </a:r>
            <a:endParaRPr lang="en-US" dirty="0"/>
          </a:p>
          <a:p>
            <a:r>
              <a:rPr lang="en-US" dirty="0"/>
              <a:t>Max pooling (2x2), </a:t>
            </a:r>
            <a:r>
              <a:rPr lang="en-US" dirty="0" smtClean="0"/>
              <a:t>Stride=2</a:t>
            </a:r>
            <a:r>
              <a:rPr lang="en-US" dirty="0"/>
              <a:t>, Padding=’Same’</a:t>
            </a:r>
          </a:p>
          <a:p>
            <a:r>
              <a:rPr lang="en-US" dirty="0" smtClean="0"/>
              <a:t>Fully </a:t>
            </a:r>
            <a:r>
              <a:rPr lang="en-US" dirty="0"/>
              <a:t>Connected Layer </a:t>
            </a:r>
            <a:r>
              <a:rPr lang="en-US" dirty="0" smtClean="0"/>
              <a:t>(512)</a:t>
            </a:r>
            <a:endParaRPr lang="en-US" dirty="0"/>
          </a:p>
          <a:p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Fully Connected Layer (10)</a:t>
            </a:r>
          </a:p>
          <a:p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5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965" y="1197405"/>
            <a:ext cx="4999153" cy="13793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65" y="2724455"/>
            <a:ext cx="3574090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70" y="1655520"/>
            <a:ext cx="4656223" cy="16460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50" y="3448915"/>
            <a:ext cx="5128704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Create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965" y="1350110"/>
            <a:ext cx="4770533" cy="13336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65" y="2683726"/>
            <a:ext cx="6157494" cy="1127858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31EDEF2-CF82-4B5E-955E-C637B7A8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388649"/>
              </p:ext>
            </p:extLst>
          </p:nvPr>
        </p:nvGraphicFramePr>
        <p:xfrm>
          <a:off x="4151549" y="155453"/>
          <a:ext cx="4803301" cy="186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Image" r:id="rId5" imgW="12266640" imgH="4749120" progId="Photoshop.Image.18">
                  <p:embed/>
                </p:oleObj>
              </mc:Choice>
              <mc:Fallback>
                <p:oleObj name="Image" r:id="rId5" imgW="12266640" imgH="4749120" progId="Photoshop.Image.18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31EDEF2-CF82-4B5E-955E-C637B7A8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1549" y="155453"/>
                        <a:ext cx="4803301" cy="186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78" y="3930056"/>
            <a:ext cx="6127011" cy="51058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640935" y="1479633"/>
            <a:ext cx="1" cy="1768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23697" y="1370602"/>
            <a:ext cx="0" cy="2880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53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Create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260" y="1811527"/>
            <a:ext cx="6035563" cy="11430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31EDEF2-CF82-4B5E-955E-C637B7A8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341272"/>
              </p:ext>
            </p:extLst>
          </p:nvPr>
        </p:nvGraphicFramePr>
        <p:xfrm>
          <a:off x="4340699" y="56732"/>
          <a:ext cx="4803301" cy="186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Image" r:id="rId4" imgW="12266640" imgH="4749120" progId="Photoshop.Image.18">
                  <p:embed/>
                </p:oleObj>
              </mc:Choice>
              <mc:Fallback>
                <p:oleObj name="Image" r:id="rId4" imgW="12266640" imgH="4749120" progId="Photoshop.Image.18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31EDEF2-CF82-4B5E-955E-C637B7A8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0699" y="56732"/>
                        <a:ext cx="4803301" cy="186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5946345" y="1350110"/>
            <a:ext cx="916231" cy="1221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60" y="3029865"/>
            <a:ext cx="3497883" cy="48772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808475" y="1552535"/>
            <a:ext cx="3811525" cy="1721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306359" y="1517126"/>
            <a:ext cx="930561" cy="1898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2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31EDEF2-CF82-4B5E-955E-C637B7A88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199021"/>
              </p:ext>
            </p:extLst>
          </p:nvPr>
        </p:nvGraphicFramePr>
        <p:xfrm>
          <a:off x="4340699" y="336332"/>
          <a:ext cx="4803301" cy="186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" name="Image" r:id="rId3" imgW="12266640" imgH="4749120" progId="Photoshop.Image.18">
                  <p:embed/>
                </p:oleObj>
              </mc:Choice>
              <mc:Fallback>
                <p:oleObj name="Image" r:id="rId3" imgW="12266640" imgH="4749120" progId="Photoshop.Image.18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31EDEF2-CF82-4B5E-955E-C637B7A88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0699" y="336332"/>
                        <a:ext cx="4803301" cy="186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23" y="1268795"/>
            <a:ext cx="4160881" cy="318543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113885" y="1517126"/>
            <a:ext cx="4123036" cy="1360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44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5" y="2582989"/>
            <a:ext cx="6187976" cy="155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1197405"/>
            <a:ext cx="4793395" cy="1310754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688" y="1477801"/>
            <a:ext cx="5553024" cy="35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7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Restore Graph and </a:t>
            </a:r>
            <a:r>
              <a:rPr lang="en-US" dirty="0" err="1" smtClean="0"/>
              <a:t>weigth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965" y="1332239"/>
            <a:ext cx="5448772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866" y="1196975"/>
            <a:ext cx="2934268" cy="35131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0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2" name="Picture 4" descr="https://tensorflow.rstudio.com/tensorflow/articles/images/softmax-regression-scalargraph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35" y="1430284"/>
            <a:ext cx="4046535" cy="161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tensorflow.rstudio.com/tensorflow/articles/images/softmax-regression-scalarequ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05" y="3303683"/>
            <a:ext cx="6249650" cy="14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5400000">
            <a:off x="5015060" y="2067646"/>
            <a:ext cx="1585883" cy="338555"/>
          </a:xfrm>
          <a:prstGeom prst="rect">
            <a:avLst/>
          </a:prstGeom>
          <a:solidFill>
            <a:srgbClr val="FFDC4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Function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701085" y="3892755"/>
            <a:ext cx="1068935" cy="307777"/>
          </a:xfrm>
          <a:prstGeom prst="rect">
            <a:avLst/>
          </a:prstGeom>
          <a:solidFill>
            <a:srgbClr val="FFDC4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Function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76192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CNNs follow this architecture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CONV(3x3x32)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RELU-&gt;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3x3x32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RELU-&gt;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3x3x32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-&gt; RELU</a:t>
            </a:r>
          </a:p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MaxPool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CONV(5x5x64)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RELU-&gt;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CONV(5x5x64)-&gt; RELU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FC(1024)-&gt;RELU</a:t>
            </a:r>
            <a:endParaRPr lang="en-US" dirty="0" smtClean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FC(512)-&gt;RELU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FC(10)-&gt;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softmax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 </a:t>
            </a:r>
            <a:r>
              <a:rPr lang="en-US" dirty="0"/>
              <a:t>to Make Your Life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Keras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15" y="1808225"/>
            <a:ext cx="5385719" cy="27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965" y="1350110"/>
            <a:ext cx="6584251" cy="24081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17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70" y="1350110"/>
            <a:ext cx="4519052" cy="33454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2115"/>
          <a:stretch/>
        </p:blipFill>
        <p:spPr>
          <a:xfrm>
            <a:off x="5335525" y="1602767"/>
            <a:ext cx="3421608" cy="28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571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Manage Checkpoint and </a:t>
            </a:r>
            <a:r>
              <a:rPr lang="en-US" dirty="0" err="1"/>
              <a:t>Tensorboard</a:t>
            </a:r>
            <a:r>
              <a:rPr lang="en-US" dirty="0"/>
              <a:t> </a:t>
            </a:r>
            <a:r>
              <a:rPr lang="en-US" dirty="0" smtClean="0"/>
              <a:t>graph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127" y="1197405"/>
            <a:ext cx="7613040" cy="24157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5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70" y="1502815"/>
            <a:ext cx="3802710" cy="8001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24705" y="1655520"/>
            <a:ext cx="335951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Defined Objective function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0" y="2327720"/>
            <a:ext cx="6538527" cy="16079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38240" y="3025729"/>
            <a:ext cx="335951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Train model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70" y="4041056"/>
            <a:ext cx="7290312" cy="10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59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490" y="1655520"/>
            <a:ext cx="3383573" cy="28044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38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GPU Configuration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52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Create Environment with anaconda</a:t>
            </a:r>
          </a:p>
          <a:p>
            <a:pPr lvl="1"/>
            <a:r>
              <a:rPr lang="en-US" dirty="0" err="1" smtClean="0"/>
              <a:t>Conda</a:t>
            </a:r>
            <a:r>
              <a:rPr lang="en-US" dirty="0" smtClean="0"/>
              <a:t> create --name [</a:t>
            </a:r>
            <a:r>
              <a:rPr lang="en-US" dirty="0" err="1" smtClean="0"/>
              <a:t>workshoptfnet</a:t>
            </a:r>
            <a:r>
              <a:rPr lang="en-US" dirty="0" smtClean="0"/>
              <a:t>] python=3.6</a:t>
            </a:r>
          </a:p>
          <a:p>
            <a:pPr lvl="1"/>
            <a:r>
              <a:rPr lang="en-US" dirty="0" smtClean="0"/>
              <a:t>Pip install -r requirements.txt</a:t>
            </a:r>
          </a:p>
          <a:p>
            <a:r>
              <a:rPr lang="en-US" dirty="0" smtClean="0"/>
              <a:t>Install Vs2015 community (recommend version 2015)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cuda</a:t>
            </a:r>
            <a:r>
              <a:rPr lang="en-US" dirty="0" smtClean="0"/>
              <a:t> toolkit (recommend v9.0)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cudnn</a:t>
            </a:r>
            <a:endParaRPr lang="en-US" dirty="0" smtClean="0"/>
          </a:p>
          <a:p>
            <a:r>
              <a:rPr lang="en-US" dirty="0"/>
              <a:t>More information at “https://medium.com/</a:t>
            </a:r>
            <a:r>
              <a:rPr lang="en-US" dirty="0" err="1"/>
              <a:t>boobeejung</a:t>
            </a:r>
            <a:r>
              <a:rPr lang="en-US" dirty="0"/>
              <a:t>”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75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Activate your environment</a:t>
            </a:r>
          </a:p>
          <a:p>
            <a:r>
              <a:rPr lang="en-US" dirty="0" smtClean="0"/>
              <a:t>Run “python tensorflowrun.py”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419" t="10997" r="14831" b="22202"/>
          <a:stretch/>
        </p:blipFill>
        <p:spPr>
          <a:xfrm>
            <a:off x="5488230" y="1350110"/>
            <a:ext cx="3340635" cy="300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9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074" name="Picture 2" descr="https://tensorflow.rstudio.com/tensorflow/articles/images/softmax-regression-vectorequatio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1655520"/>
            <a:ext cx="7513085" cy="183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28332" y="4251505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42D3C"/>
                </a:solidFill>
                <a:latin typeface="MJXc-TeX-math-I"/>
              </a:rPr>
              <a:t>y</a:t>
            </a:r>
            <a:r>
              <a:rPr lang="en-US" dirty="0" smtClean="0">
                <a:solidFill>
                  <a:srgbClr val="142D3C"/>
                </a:solidFill>
                <a:latin typeface="MJXc-TeX-main-R"/>
              </a:rPr>
              <a:t>=f(</a:t>
            </a:r>
            <a:r>
              <a:rPr lang="en-US" dirty="0" err="1" smtClean="0">
                <a:solidFill>
                  <a:srgbClr val="142D3C"/>
                </a:solidFill>
                <a:latin typeface="MJXc-TeX-math-I"/>
              </a:rPr>
              <a:t>Wx</a:t>
            </a:r>
            <a:r>
              <a:rPr lang="en-US" dirty="0" err="1" smtClean="0">
                <a:solidFill>
                  <a:srgbClr val="142D3C"/>
                </a:solidFill>
                <a:latin typeface="MJXc-TeX-main-R"/>
              </a:rPr>
              <a:t>+</a:t>
            </a:r>
            <a:r>
              <a:rPr lang="en-US" dirty="0" err="1" smtClean="0">
                <a:solidFill>
                  <a:srgbClr val="142D3C"/>
                </a:solidFill>
                <a:latin typeface="MJXc-TeX-math-I"/>
              </a:rPr>
              <a:t>b</a:t>
            </a:r>
            <a:r>
              <a:rPr lang="en-US" dirty="0">
                <a:solidFill>
                  <a:srgbClr val="142D3C"/>
                </a:solidFill>
                <a:latin typeface="MJXc-TeX-main-R"/>
              </a:rPr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7477" y="1196446"/>
            <a:ext cx="16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70" y="1181545"/>
            <a:ext cx="155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44017" y="1196446"/>
            <a:ext cx="155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weights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23310" y="2388260"/>
            <a:ext cx="1221640" cy="307777"/>
          </a:xfrm>
          <a:prstGeom prst="rect">
            <a:avLst/>
          </a:prstGeom>
          <a:solidFill>
            <a:srgbClr val="FFDC4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Function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8113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FQA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Cannot found cl.exe</a:t>
            </a:r>
          </a:p>
          <a:p>
            <a:pPr lvl="1"/>
            <a:r>
              <a:rPr lang="en-US" dirty="0" smtClean="0"/>
              <a:t>Please add path of cl.exe to your machine</a:t>
            </a:r>
          </a:p>
          <a:p>
            <a:r>
              <a:rPr lang="en-US" dirty="0" smtClean="0"/>
              <a:t>Cannot </a:t>
            </a:r>
            <a:r>
              <a:rPr lang="en-US" dirty="0"/>
              <a:t>found cudart64_90.dll </a:t>
            </a:r>
            <a:endParaRPr lang="en-US" dirty="0" smtClean="0"/>
          </a:p>
          <a:p>
            <a:pPr lvl="1"/>
            <a:r>
              <a:rPr lang="en-US" dirty="0" smtClean="0"/>
              <a:t>Copy file </a:t>
            </a:r>
            <a:r>
              <a:rPr lang="en-US" dirty="0" err="1" smtClean="0"/>
              <a:t>cudnn</a:t>
            </a:r>
            <a:r>
              <a:rPr lang="en-US" dirty="0" smtClean="0"/>
              <a:t> to </a:t>
            </a:r>
            <a:r>
              <a:rPr lang="en-US" dirty="0" err="1" smtClean="0"/>
              <a:t>cuda</a:t>
            </a:r>
            <a:r>
              <a:rPr lang="en-US" dirty="0" smtClean="0"/>
              <a:t> toolkit path</a:t>
            </a:r>
          </a:p>
          <a:p>
            <a:pPr lvl="1"/>
            <a:r>
              <a:rPr lang="en-US" dirty="0" smtClean="0"/>
              <a:t>Please check version and file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4" descr="fcgemm_correcte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393" y="1513889"/>
            <a:ext cx="4614712" cy="15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loud.google.com/blog/big-data/2017/10/images/5753220913692672/rock-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85" y="3896797"/>
            <a:ext cx="52387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59750" y="3182570"/>
            <a:ext cx="152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 = B</a:t>
            </a:r>
            <a:r>
              <a:rPr lang="en-US" baseline="30000" dirty="0" smtClean="0"/>
              <a:t>T</a:t>
            </a:r>
            <a:r>
              <a:rPr lang="en-US" dirty="0" smtClean="0"/>
              <a:t>A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24788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" y="1502815"/>
            <a:ext cx="5601185" cy="20804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30" y="1808225"/>
            <a:ext cx="3307834" cy="28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85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248.219"/>
  <p:tag name="LATEXADDIN" val="\documentclass{article}&#10;\usepackage{amsmath}&#10;\pagestyle{empty}&#10;\begin{document}&#10;\begin{eqnarray*}&#10; x_{i,j,r}    &#10; \end{eqnarray*}&#10;&#10;\end{document}"/>
  <p:tag name="IGUANATEXSIZE" val="28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\begin{eqnarray*}&#10; s    &#10; \end{eqnarray*}&#10;&#10;\end{document}"/>
  <p:tag name="IGUANATEXSIZE" val="2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7.74276"/>
  <p:tag name="LATEXADDIN" val="\documentclass{article}&#10;\usepackage{amsmath}&#10;\pagestyle{empty}&#10;\begin{document}&#10;\begin{eqnarray*}&#10; g    &#10; \end{eqnarray*}&#10;&#10;\end{document}"/>
  <p:tag name="IGUANATEXSIZE" val="2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3757</TotalTime>
  <Words>1809</Words>
  <Application>Microsoft Office PowerPoint</Application>
  <PresentationFormat>On-screen Show (16:9)</PresentationFormat>
  <Paragraphs>382</Paragraphs>
  <Slides>70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Angsana New</vt:lpstr>
      <vt:lpstr>Arial</vt:lpstr>
      <vt:lpstr>Calibri</vt:lpstr>
      <vt:lpstr>Cordia New</vt:lpstr>
      <vt:lpstr>medium-content-serif-font</vt:lpstr>
      <vt:lpstr>MJXc-TeX-main-R</vt:lpstr>
      <vt:lpstr>MJXc-TeX-math-I</vt:lpstr>
      <vt:lpstr>Office Theme</vt:lpstr>
      <vt:lpstr>Image</vt:lpstr>
      <vt:lpstr>Play with Neural Networks </vt:lpstr>
      <vt:lpstr>Background and Related Works</vt:lpstr>
      <vt:lpstr>Artificial Neural Network</vt:lpstr>
      <vt:lpstr>MLP</vt:lpstr>
      <vt:lpstr>Artificial Neural Network</vt:lpstr>
      <vt:lpstr>MLP example</vt:lpstr>
      <vt:lpstr>MLP example</vt:lpstr>
      <vt:lpstr>MLP example</vt:lpstr>
      <vt:lpstr>Example </vt:lpstr>
      <vt:lpstr>Session.run</vt:lpstr>
      <vt:lpstr>PowerPoint Presentation</vt:lpstr>
      <vt:lpstr>Mnist Data</vt:lpstr>
      <vt:lpstr>Preprocess</vt:lpstr>
      <vt:lpstr>Example </vt:lpstr>
      <vt:lpstr>PowerPoint Presentation</vt:lpstr>
      <vt:lpstr>Cross Entropy</vt:lpstr>
      <vt:lpstr>PowerPoint Presentation</vt:lpstr>
      <vt:lpstr>Training</vt:lpstr>
      <vt:lpstr>PowerPoint Presentation</vt:lpstr>
      <vt:lpstr>Tensorboard</vt:lpstr>
      <vt:lpstr>Exercise</vt:lpstr>
      <vt:lpstr>Convolution Neural Network</vt:lpstr>
      <vt:lpstr>Convolution Neural Network</vt:lpstr>
      <vt:lpstr>Convolution Neural Network</vt:lpstr>
      <vt:lpstr>Feature Extracted</vt:lpstr>
      <vt:lpstr>Convolution Layer</vt:lpstr>
      <vt:lpstr>Overview of convolution layer</vt:lpstr>
      <vt:lpstr>Convolution Layer</vt:lpstr>
      <vt:lpstr>The computation of convolution</vt:lpstr>
      <vt:lpstr>The computation of convolution</vt:lpstr>
      <vt:lpstr>Sliding step</vt:lpstr>
      <vt:lpstr>Sliding step and Convoluted</vt:lpstr>
      <vt:lpstr>Zero padding</vt:lpstr>
      <vt:lpstr>Convolution operation</vt:lpstr>
      <vt:lpstr>Convolution operation</vt:lpstr>
      <vt:lpstr>An example of same input image  with different filters </vt:lpstr>
      <vt:lpstr>An activation function</vt:lpstr>
      <vt:lpstr>An activation function</vt:lpstr>
      <vt:lpstr>Pooling layer</vt:lpstr>
      <vt:lpstr>Pooling layer</vt:lpstr>
      <vt:lpstr>An example of pooling operation</vt:lpstr>
      <vt:lpstr>An example of pooling operation</vt:lpstr>
      <vt:lpstr>Layer Patterns</vt:lpstr>
      <vt:lpstr>Notable Architecher</vt:lpstr>
      <vt:lpstr>Alexnet</vt:lpstr>
      <vt:lpstr>VGG</vt:lpstr>
      <vt:lpstr>Google net (inception)</vt:lpstr>
      <vt:lpstr>Resnet</vt:lpstr>
      <vt:lpstr>Densenet </vt:lpstr>
      <vt:lpstr>PowerPoint Presentation</vt:lpstr>
      <vt:lpstr>PowerPoint Presentation</vt:lpstr>
      <vt:lpstr>PowerPoint Presentation</vt:lpstr>
      <vt:lpstr>Conv2d</vt:lpstr>
      <vt:lpstr>Create Model</vt:lpstr>
      <vt:lpstr>Create Model</vt:lpstr>
      <vt:lpstr>PowerPoint Presentation</vt:lpstr>
      <vt:lpstr>PowerPoint Presentation</vt:lpstr>
      <vt:lpstr>Restore Graph and weigth</vt:lpstr>
      <vt:lpstr>Run result</vt:lpstr>
      <vt:lpstr>Exercise</vt:lpstr>
      <vt:lpstr>Way to Make Your Life Better</vt:lpstr>
      <vt:lpstr>PowerPoint Presentation</vt:lpstr>
      <vt:lpstr>PowerPoint Presentation</vt:lpstr>
      <vt:lpstr>Manage Checkpoint and Tensorboard graph</vt:lpstr>
      <vt:lpstr>PowerPoint Presentation</vt:lpstr>
      <vt:lpstr>PowerPoint Presentation</vt:lpstr>
      <vt:lpstr>GPU Configuration</vt:lpstr>
      <vt:lpstr>PowerPoint Presentation</vt:lpstr>
      <vt:lpstr>Test run</vt:lpstr>
      <vt:lpstr>FQA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Windows User</cp:lastModifiedBy>
  <cp:revision>717</cp:revision>
  <cp:lastPrinted>2018-06-30T09:14:36Z</cp:lastPrinted>
  <dcterms:created xsi:type="dcterms:W3CDTF">2013-08-21T19:17:07Z</dcterms:created>
  <dcterms:modified xsi:type="dcterms:W3CDTF">2018-06-30T09:41:40Z</dcterms:modified>
</cp:coreProperties>
</file>